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5"/>
  </p:notesMasterIdLst>
  <p:sldIdLst>
    <p:sldId id="256" r:id="rId2"/>
    <p:sldId id="257" r:id="rId3"/>
    <p:sldId id="258" r:id="rId4"/>
    <p:sldId id="259" r:id="rId5"/>
    <p:sldId id="264" r:id="rId6"/>
    <p:sldId id="265" r:id="rId7"/>
    <p:sldId id="266" r:id="rId8"/>
    <p:sldId id="261" r:id="rId9"/>
    <p:sldId id="262" r:id="rId10"/>
    <p:sldId id="267" r:id="rId11"/>
    <p:sldId id="268" r:id="rId12"/>
    <p:sldId id="270"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60982" autoAdjust="0"/>
  </p:normalViewPr>
  <p:slideViewPr>
    <p:cSldViewPr snapToGrid="0">
      <p:cViewPr varScale="1">
        <p:scale>
          <a:sx n="73" d="100"/>
          <a:sy n="73" d="100"/>
        </p:scale>
        <p:origin x="1032" y="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14777-0415-F741-940C-685558C24EA1}" type="datetimeFigureOut">
              <a:rPr lang="en-US" smtClean="0"/>
              <a:t>3/12/2024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8921B4-5FC2-A248-8069-4602B3FBFF90}" type="slidenum">
              <a:rPr lang="en-US" smtClean="0"/>
              <a:t>‹#›</a:t>
            </a:fld>
            <a:endParaRPr lang="en-US"/>
          </a:p>
        </p:txBody>
      </p:sp>
    </p:spTree>
    <p:extLst>
      <p:ext uri="{BB962C8B-B14F-4D97-AF65-F5344CB8AC3E}">
        <p14:creationId xmlns:p14="http://schemas.microsoft.com/office/powerpoint/2010/main" val="3082928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wanted to try our hand at an image classification task.</a:t>
            </a:r>
          </a:p>
          <a:p>
            <a:r>
              <a:rPr lang="en-US" dirty="0"/>
              <a:t>After looking at a few possibilities we settled on classifying bird species as it would involve higher resolution images, with color and varying angles and poses.</a:t>
            </a:r>
          </a:p>
          <a:p>
            <a:endParaRPr lang="en-US" dirty="0"/>
          </a:p>
          <a:p>
            <a:r>
              <a:rPr lang="en-US" dirty="0"/>
              <a:t>One interesting use case of a classifier like this would be to estimate different populations using photos captured by bird enthusiasts.</a:t>
            </a:r>
          </a:p>
          <a:p>
            <a:endParaRPr lang="en-US" dirty="0"/>
          </a:p>
          <a:p>
            <a:r>
              <a:rPr lang="en-US" dirty="0"/>
              <a:t>We chose to use a CNN as it is well suited for this type of task.</a:t>
            </a:r>
          </a:p>
        </p:txBody>
      </p:sp>
      <p:sp>
        <p:nvSpPr>
          <p:cNvPr id="4" name="Slide Number Placeholder 3"/>
          <p:cNvSpPr>
            <a:spLocks noGrp="1"/>
          </p:cNvSpPr>
          <p:nvPr>
            <p:ph type="sldNum" sz="quarter" idx="5"/>
          </p:nvPr>
        </p:nvSpPr>
        <p:spPr/>
        <p:txBody>
          <a:bodyPr/>
          <a:lstStyle/>
          <a:p>
            <a:fld id="{9C8921B4-5FC2-A248-8069-4602B3FBFF90}" type="slidenum">
              <a:rPr lang="en-US" smtClean="0"/>
              <a:t>2</a:t>
            </a:fld>
            <a:endParaRPr lang="en-US"/>
          </a:p>
        </p:txBody>
      </p:sp>
    </p:spTree>
    <p:extLst>
      <p:ext uri="{BB962C8B-B14F-4D97-AF65-F5344CB8AC3E}">
        <p14:creationId xmlns:p14="http://schemas.microsoft.com/office/powerpoint/2010/main" val="20857777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model saw an immediate, and significant, boost in accuracy when dropping images to 56x56. This validated our assumption that the model was learning less generalizable features from the details. When going to 112x112 we saw both an improvement in accuracy and loss, but the individual classes showed significant fluctuation in their predictions. The 224x224 model had similar results to the 56x56 model, although adding the additional data added confidence to those predictions. </a:t>
            </a:r>
          </a:p>
        </p:txBody>
      </p:sp>
      <p:sp>
        <p:nvSpPr>
          <p:cNvPr id="4" name="Slide Number Placeholder 3"/>
          <p:cNvSpPr>
            <a:spLocks noGrp="1"/>
          </p:cNvSpPr>
          <p:nvPr>
            <p:ph type="sldNum" sz="quarter" idx="5"/>
          </p:nvPr>
        </p:nvSpPr>
        <p:spPr/>
        <p:txBody>
          <a:bodyPr/>
          <a:lstStyle/>
          <a:p>
            <a:fld id="{9C8921B4-5FC2-A248-8069-4602B3FBFF90}" type="slidenum">
              <a:rPr lang="en-US" smtClean="0"/>
              <a:t>11</a:t>
            </a:fld>
            <a:endParaRPr lang="en-US"/>
          </a:p>
        </p:txBody>
      </p:sp>
    </p:spTree>
    <p:extLst>
      <p:ext uri="{BB962C8B-B14F-4D97-AF65-F5344CB8AC3E}">
        <p14:creationId xmlns:p14="http://schemas.microsoft.com/office/powerpoint/2010/main" val="385375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three models performed poorly on D-</a:t>
            </a:r>
            <a:r>
              <a:rPr lang="en-US" dirty="0" err="1"/>
              <a:t>Arnauds</a:t>
            </a:r>
            <a:r>
              <a:rPr lang="en-US" dirty="0"/>
              <a:t> Barbet and Cedar Waxwing, so we wanted to add more images to see if we would improve those classes specifically. Because the 112x112 was giving us the best accuracy and the 224 was giving us the best loss, I decided to rebuild the 224 model but reset the weights for the 224 layer and unlock the weights for the 112 layer, my hope was that adding the additional information would then help the 112 layer better identify those birds while still getting the gains in certainty that training the 224 model did. </a:t>
            </a:r>
          </a:p>
          <a:p>
            <a:endParaRPr lang="en-US" dirty="0"/>
          </a:p>
          <a:p>
            <a:r>
              <a:rPr lang="en-US" dirty="0"/>
              <a:t>This worked as we ended up with our best accuracy of 91% and our best loss of 0.5178 </a:t>
            </a:r>
          </a:p>
        </p:txBody>
      </p:sp>
      <p:sp>
        <p:nvSpPr>
          <p:cNvPr id="4" name="Slide Number Placeholder 3"/>
          <p:cNvSpPr>
            <a:spLocks noGrp="1"/>
          </p:cNvSpPr>
          <p:nvPr>
            <p:ph type="sldNum" sz="quarter" idx="5"/>
          </p:nvPr>
        </p:nvSpPr>
        <p:spPr/>
        <p:txBody>
          <a:bodyPr/>
          <a:lstStyle/>
          <a:p>
            <a:fld id="{9C8921B4-5FC2-A248-8069-4602B3FBFF90}" type="slidenum">
              <a:rPr lang="en-US" smtClean="0"/>
              <a:t>12</a:t>
            </a:fld>
            <a:endParaRPr lang="en-US"/>
          </a:p>
        </p:txBody>
      </p:sp>
    </p:spTree>
    <p:extLst>
      <p:ext uri="{BB962C8B-B14F-4D97-AF65-F5344CB8AC3E}">
        <p14:creationId xmlns:p14="http://schemas.microsoft.com/office/powerpoint/2010/main" val="25784681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 unfortunately did not perform as well on the test set as we would hope from the results of our testing. While our loss was on the lower side, the accuracy dropped down almost as low as our original simple model.</a:t>
            </a:r>
          </a:p>
          <a:p>
            <a:endParaRPr lang="en-US" dirty="0"/>
          </a:p>
          <a:p>
            <a:r>
              <a:rPr lang="en-US" dirty="0"/>
              <a:t>In reviewing the images from the validation and test sets, we determined that a challenge with our dataset was the validation data. Issues included ratio of males to females in the two sets (Bobolink had primarily images of the bird on the right in the validation set, but mostly the ones on the left in the test set) and imbalance of bird positions (blue heron poses in test and validation sets were very different).</a:t>
            </a:r>
          </a:p>
          <a:p>
            <a:endParaRPr lang="en-US" dirty="0"/>
          </a:p>
          <a:p>
            <a:r>
              <a:rPr lang="en-US" dirty="0"/>
              <a:t>Based on this evaluation, to get this perform better there are a few steps we could take:</a:t>
            </a:r>
          </a:p>
          <a:p>
            <a:pPr marL="171450" indent="-171450">
              <a:buFontTx/>
              <a:buChar char="-"/>
            </a:pPr>
            <a:r>
              <a:rPr lang="en-US" dirty="0"/>
              <a:t>Create a more robust validation set</a:t>
            </a:r>
          </a:p>
          <a:p>
            <a:pPr marL="171450" indent="-171450">
              <a:buFontTx/>
              <a:buChar char="-"/>
            </a:pPr>
            <a:r>
              <a:rPr lang="en-US" dirty="0"/>
              <a:t>Increase the complexity of our model further</a:t>
            </a:r>
          </a:p>
          <a:p>
            <a:pPr marL="171450" indent="-171450">
              <a:buFontTx/>
              <a:buChar char="-"/>
            </a:pPr>
            <a:r>
              <a:rPr lang="en-US" dirty="0"/>
              <a:t>Perform more image augmentation such as rotation, flips, and contrast shifts. </a:t>
            </a:r>
          </a:p>
        </p:txBody>
      </p:sp>
      <p:sp>
        <p:nvSpPr>
          <p:cNvPr id="4" name="Slide Number Placeholder 3"/>
          <p:cNvSpPr>
            <a:spLocks noGrp="1"/>
          </p:cNvSpPr>
          <p:nvPr>
            <p:ph type="sldNum" sz="quarter" idx="5"/>
          </p:nvPr>
        </p:nvSpPr>
        <p:spPr/>
        <p:txBody>
          <a:bodyPr/>
          <a:lstStyle/>
          <a:p>
            <a:fld id="{9C8921B4-5FC2-A248-8069-4602B3FBFF90}" type="slidenum">
              <a:rPr lang="en-US" smtClean="0"/>
              <a:t>13</a:t>
            </a:fld>
            <a:endParaRPr lang="en-US"/>
          </a:p>
        </p:txBody>
      </p:sp>
    </p:spTree>
    <p:extLst>
      <p:ext uri="{BB962C8B-B14F-4D97-AF65-F5344CB8AC3E}">
        <p14:creationId xmlns:p14="http://schemas.microsoft.com/office/powerpoint/2010/main" val="2977719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800" dirty="0"/>
              <a:t>The dataset we used had 100-200 images per species of 525 unique species.</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To make the scope of the problem more manageable for this project, we reduced our total number of species to 20.</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For each of the 20 species we decided to balance the data and use 100 images for each.</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The birds in each image would comprise at least 50% of the pixels, and have a resolution of 224x224</a:t>
            </a:r>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One challenge we had was that these images contained mostly males but a few females for each species. birds can have drastic changes in plumage based upon sex.</a:t>
            </a:r>
          </a:p>
        </p:txBody>
      </p:sp>
      <p:sp>
        <p:nvSpPr>
          <p:cNvPr id="4" name="Slide Number Placeholder 3"/>
          <p:cNvSpPr>
            <a:spLocks noGrp="1"/>
          </p:cNvSpPr>
          <p:nvPr>
            <p:ph type="sldNum" sz="quarter" idx="5"/>
          </p:nvPr>
        </p:nvSpPr>
        <p:spPr/>
        <p:txBody>
          <a:bodyPr/>
          <a:lstStyle/>
          <a:p>
            <a:fld id="{9C8921B4-5FC2-A248-8069-4602B3FBFF90}" type="slidenum">
              <a:rPr lang="en-US" smtClean="0"/>
              <a:t>3</a:t>
            </a:fld>
            <a:endParaRPr lang="en-US"/>
          </a:p>
        </p:txBody>
      </p:sp>
    </p:spTree>
    <p:extLst>
      <p:ext uri="{BB962C8B-B14F-4D97-AF65-F5344CB8AC3E}">
        <p14:creationId xmlns:p14="http://schemas.microsoft.com/office/powerpoint/2010/main" val="2124533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give us something to aim for the authors of the dataset suggested a pre-trained EfficentNetB0 model with ImageNet weights.</a:t>
            </a:r>
          </a:p>
          <a:p>
            <a:endParaRPr lang="en-US" dirty="0"/>
          </a:p>
          <a:p>
            <a:r>
              <a:rPr lang="en-US" dirty="0"/>
              <a:t>This proved to be very powerful, after only 5 epochs the model was already predicting with 100% accuracy on the validation data with close to no loss.</a:t>
            </a:r>
          </a:p>
          <a:p>
            <a:endParaRPr lang="en-US" dirty="0"/>
          </a:p>
          <a:p>
            <a:r>
              <a:rPr lang="en-US" dirty="0"/>
              <a:t>This was promising because it indicated this problem could be solved very well by a well designed neural network.</a:t>
            </a:r>
          </a:p>
        </p:txBody>
      </p:sp>
      <p:sp>
        <p:nvSpPr>
          <p:cNvPr id="4" name="Slide Number Placeholder 3"/>
          <p:cNvSpPr>
            <a:spLocks noGrp="1"/>
          </p:cNvSpPr>
          <p:nvPr>
            <p:ph type="sldNum" sz="quarter" idx="5"/>
          </p:nvPr>
        </p:nvSpPr>
        <p:spPr/>
        <p:txBody>
          <a:bodyPr/>
          <a:lstStyle/>
          <a:p>
            <a:fld id="{9C8921B4-5FC2-A248-8069-4602B3FBFF90}" type="slidenum">
              <a:rPr lang="en-US" smtClean="0"/>
              <a:t>4</a:t>
            </a:fld>
            <a:endParaRPr lang="en-US"/>
          </a:p>
        </p:txBody>
      </p:sp>
    </p:spTree>
    <p:extLst>
      <p:ext uri="{BB962C8B-B14F-4D97-AF65-F5344CB8AC3E}">
        <p14:creationId xmlns:p14="http://schemas.microsoft.com/office/powerpoint/2010/main" val="1292521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defined our initial starting point  as a simple model with a single convolutional layer, a MaxPooling layer, and a dense layer with a </a:t>
            </a:r>
            <a:r>
              <a:rPr lang="en-US" dirty="0" err="1"/>
              <a:t>softmax</a:t>
            </a:r>
            <a:r>
              <a:rPr lang="en-US" dirty="0"/>
              <a:t> classifier.</a:t>
            </a:r>
          </a:p>
          <a:p>
            <a:endParaRPr lang="en-US" dirty="0"/>
          </a:p>
          <a:p>
            <a:r>
              <a:rPr lang="en-US" dirty="0"/>
              <a:t>We implemented early stopping and after 21 epochs we achieved a validation accuracy of 81% </a:t>
            </a:r>
          </a:p>
        </p:txBody>
      </p:sp>
      <p:sp>
        <p:nvSpPr>
          <p:cNvPr id="4" name="Slide Number Placeholder 3"/>
          <p:cNvSpPr>
            <a:spLocks noGrp="1"/>
          </p:cNvSpPr>
          <p:nvPr>
            <p:ph type="sldNum" sz="quarter" idx="5"/>
          </p:nvPr>
        </p:nvSpPr>
        <p:spPr/>
        <p:txBody>
          <a:bodyPr/>
          <a:lstStyle/>
          <a:p>
            <a:fld id="{9C8921B4-5FC2-A248-8069-4602B3FBFF90}" type="slidenum">
              <a:rPr lang="en-US" smtClean="0"/>
              <a:t>5</a:t>
            </a:fld>
            <a:endParaRPr lang="en-US"/>
          </a:p>
        </p:txBody>
      </p:sp>
    </p:spTree>
    <p:extLst>
      <p:ext uri="{BB962C8B-B14F-4D97-AF65-F5344CB8AC3E}">
        <p14:creationId xmlns:p14="http://schemas.microsoft.com/office/powerpoint/2010/main" val="2175956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manipulating various parameters in our simple model we found that it would very quickly approach perfect training accuracy, but our validation accuracy would plateau and often decrease with more epochs.</a:t>
            </a:r>
          </a:p>
          <a:p>
            <a:endParaRPr lang="en-US" dirty="0"/>
          </a:p>
          <a:p>
            <a:r>
              <a:rPr lang="en-US" dirty="0"/>
              <a:t>To start gaining some insight we looked at what species our model was predicting poorly.</a:t>
            </a:r>
          </a:p>
          <a:p>
            <a:endParaRPr lang="en-US" dirty="0"/>
          </a:p>
          <a:p>
            <a:r>
              <a:rPr lang="en-US" dirty="0"/>
              <a:t>A few of the birds it struggled with were the frill back pigeon, </a:t>
            </a:r>
          </a:p>
          <a:p>
            <a:r>
              <a:rPr lang="en-US" dirty="0"/>
              <a:t>and blue heron. Looking at some of the images we found that the color, and pose of the frill back pigeon varied quite a bit and the main distinguishing feature is its strange fury back.</a:t>
            </a:r>
          </a:p>
          <a:p>
            <a:endParaRPr lang="en-US" dirty="0"/>
          </a:p>
          <a:p>
            <a:r>
              <a:rPr lang="en-US" dirty="0"/>
              <a:t>The blue heron could be seen with a long extended neck or curled up, flying and depending on the light can appear as several colors.</a:t>
            </a:r>
          </a:p>
        </p:txBody>
      </p:sp>
      <p:sp>
        <p:nvSpPr>
          <p:cNvPr id="4" name="Slide Number Placeholder 3"/>
          <p:cNvSpPr>
            <a:spLocks noGrp="1"/>
          </p:cNvSpPr>
          <p:nvPr>
            <p:ph type="sldNum" sz="quarter" idx="5"/>
          </p:nvPr>
        </p:nvSpPr>
        <p:spPr/>
        <p:txBody>
          <a:bodyPr/>
          <a:lstStyle/>
          <a:p>
            <a:fld id="{9C8921B4-5FC2-A248-8069-4602B3FBFF90}" type="slidenum">
              <a:rPr lang="en-US" smtClean="0"/>
              <a:t>6</a:t>
            </a:fld>
            <a:endParaRPr lang="en-US"/>
          </a:p>
        </p:txBody>
      </p:sp>
    </p:spTree>
    <p:extLst>
      <p:ext uri="{BB962C8B-B14F-4D97-AF65-F5344CB8AC3E}">
        <p14:creationId xmlns:p14="http://schemas.microsoft.com/office/powerpoint/2010/main" val="3121731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looked at where our model was classifying with very high accuracy and we found that birds with very sharp color lines, like the </a:t>
            </a:r>
            <a:r>
              <a:rPr lang="en-US" dirty="0" err="1"/>
              <a:t>cuban</a:t>
            </a:r>
            <a:r>
              <a:rPr lang="en-US" dirty="0"/>
              <a:t> </a:t>
            </a:r>
            <a:r>
              <a:rPr lang="en-US" dirty="0" err="1"/>
              <a:t>trogans</a:t>
            </a:r>
            <a:r>
              <a:rPr lang="en-US" dirty="0"/>
              <a:t> belly and a common (among the same species) shaped feature, such as the quails crest on its head allowed our model to easily identify them.</a:t>
            </a:r>
          </a:p>
          <a:p>
            <a:endParaRPr lang="en-US" dirty="0"/>
          </a:p>
          <a:p>
            <a:endParaRPr lang="en-US" dirty="0"/>
          </a:p>
        </p:txBody>
      </p:sp>
      <p:sp>
        <p:nvSpPr>
          <p:cNvPr id="4" name="Slide Number Placeholder 3"/>
          <p:cNvSpPr>
            <a:spLocks noGrp="1"/>
          </p:cNvSpPr>
          <p:nvPr>
            <p:ph type="sldNum" sz="quarter" idx="5"/>
          </p:nvPr>
        </p:nvSpPr>
        <p:spPr/>
        <p:txBody>
          <a:bodyPr/>
          <a:lstStyle/>
          <a:p>
            <a:fld id="{9C8921B4-5FC2-A248-8069-4602B3FBFF90}" type="slidenum">
              <a:rPr lang="en-US" smtClean="0"/>
              <a:t>7</a:t>
            </a:fld>
            <a:endParaRPr lang="en-US"/>
          </a:p>
        </p:txBody>
      </p:sp>
    </p:spTree>
    <p:extLst>
      <p:ext uri="{BB962C8B-B14F-4D97-AF65-F5344CB8AC3E}">
        <p14:creationId xmlns:p14="http://schemas.microsoft.com/office/powerpoint/2010/main" val="105385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our evaluation, it was apparent that the model was only learning very shallow features and making its predictions on those, leading to limited predictive power and overfitting. This worked very well for our birds that were distinctive but meant that the model wasn’t learning anything about the less distinctive birds, or the ones with more variation.</a:t>
            </a:r>
          </a:p>
          <a:p>
            <a:endParaRPr lang="en-US" dirty="0"/>
          </a:p>
          <a:p>
            <a:r>
              <a:rPr lang="en-US" dirty="0"/>
              <a:t>As a first step to helping our model, we increased the complexity to get the model to recognize more of the less distinctive features. We added two CNN layers to help differentiate the features more and followed each of them with MaxPooling to strengthen model invariance.</a:t>
            </a:r>
          </a:p>
        </p:txBody>
      </p:sp>
      <p:sp>
        <p:nvSpPr>
          <p:cNvPr id="4" name="Slide Number Placeholder 3"/>
          <p:cNvSpPr>
            <a:spLocks noGrp="1"/>
          </p:cNvSpPr>
          <p:nvPr>
            <p:ph type="sldNum" sz="quarter" idx="5"/>
          </p:nvPr>
        </p:nvSpPr>
        <p:spPr/>
        <p:txBody>
          <a:bodyPr/>
          <a:lstStyle/>
          <a:p>
            <a:fld id="{9C8921B4-5FC2-A248-8069-4602B3FBFF90}" type="slidenum">
              <a:rPr lang="en-US" smtClean="0"/>
              <a:t>8</a:t>
            </a:fld>
            <a:endParaRPr lang="en-US"/>
          </a:p>
        </p:txBody>
      </p:sp>
    </p:spTree>
    <p:extLst>
      <p:ext uri="{BB962C8B-B14F-4D97-AF65-F5344CB8AC3E}">
        <p14:creationId xmlns:p14="http://schemas.microsoft.com/office/powerpoint/2010/main" val="33602331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additional complexity had a few impacts, some improvements and some challenges. The additional complexity did result in more species being classified 100% correctly, and some that had performed poorly improved. However, we also saw several birds did worse, some much worse than in the simple model. We were also still seeing overfitting, which wasn’t unexpected given that we’d made the model more complex. </a:t>
            </a:r>
          </a:p>
          <a:p>
            <a:endParaRPr lang="en-US" dirty="0"/>
          </a:p>
          <a:p>
            <a:r>
              <a:rPr lang="en-US" dirty="0"/>
              <a:t>Again, the birds that were doing well tended to be colorful or distinctive in some other way. Based on these birds, our assumption was that color was one of the most impactful features that our model was learning. To test this, we ran the complex model again, but this time trained it on grayscale images. In this case our accuracy plummeted and many of the birds that had been correctly classified were being misclassified. However, quails were still doing very well. This helped validate our assumption that the model was overlearning this distinctive features and making it less flexible for the other birds. </a:t>
            </a:r>
          </a:p>
        </p:txBody>
      </p:sp>
      <p:sp>
        <p:nvSpPr>
          <p:cNvPr id="4" name="Slide Number Placeholder 3"/>
          <p:cNvSpPr>
            <a:spLocks noGrp="1"/>
          </p:cNvSpPr>
          <p:nvPr>
            <p:ph type="sldNum" sz="quarter" idx="5"/>
          </p:nvPr>
        </p:nvSpPr>
        <p:spPr/>
        <p:txBody>
          <a:bodyPr/>
          <a:lstStyle/>
          <a:p>
            <a:fld id="{9C8921B4-5FC2-A248-8069-4602B3FBFF90}" type="slidenum">
              <a:rPr lang="en-US" smtClean="0"/>
              <a:t>9</a:t>
            </a:fld>
            <a:endParaRPr lang="en-US"/>
          </a:p>
        </p:txBody>
      </p:sp>
    </p:spTree>
    <p:extLst>
      <p:ext uri="{BB962C8B-B14F-4D97-AF65-F5344CB8AC3E}">
        <p14:creationId xmlns:p14="http://schemas.microsoft.com/office/powerpoint/2010/main" val="750604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help our model generalize more, we needed to address overfitting. Making our model simpler didn’t seem like an option since it was already pretty shallow, and color was clearly very important even it was causing the overfitting. So instead, we reduced the complexity of the images themselves.</a:t>
            </a:r>
          </a:p>
          <a:p>
            <a:endParaRPr lang="en-US" dirty="0"/>
          </a:p>
          <a:p>
            <a:r>
              <a:rPr lang="en-US" dirty="0"/>
              <a:t>To do this, we used a method called progressive resizing. This method works by downscaling the image to “fuzz” the details and eliminate noise. The model is then progressively built on images of higher quality with the weights of the previous layer being locked. This helps to ensure that the model doesn’t pick up too much noise from the higher quality pictures. </a:t>
            </a:r>
          </a:p>
          <a:p>
            <a:endParaRPr lang="en-US" dirty="0"/>
          </a:p>
          <a:p>
            <a:r>
              <a:rPr lang="en-US" dirty="0"/>
              <a:t>For our model we used our complex model on 56x56 images. We also increased the nodes in the three CNN layers to 128, 64, and 32 respectively in order to draw more information from these lower quality pictures. We then introduced a dropout layer to help combat the overfitting from our previous model.</a:t>
            </a:r>
          </a:p>
          <a:p>
            <a:endParaRPr lang="en-US" dirty="0"/>
          </a:p>
          <a:p>
            <a:r>
              <a:rPr lang="en-US" dirty="0"/>
              <a:t>We then trained two more CNN layers on 112x112 and 224x224 (the original size), decreasing the filters as the quality of the image increased to </a:t>
            </a:r>
            <a:r>
              <a:rPr lang="en-US" dirty="0" err="1"/>
              <a:t>focusthe</a:t>
            </a:r>
            <a:r>
              <a:rPr lang="en-US" dirty="0"/>
              <a:t> model on the smaller details. </a:t>
            </a:r>
          </a:p>
          <a:p>
            <a:endParaRPr lang="en-US" dirty="0"/>
          </a:p>
          <a:p>
            <a:r>
              <a:rPr lang="en-US" dirty="0"/>
              <a:t>Because we introduced the dropout layer, we also removed early stopping and let each model run for 100 epochs. </a:t>
            </a:r>
          </a:p>
        </p:txBody>
      </p:sp>
      <p:sp>
        <p:nvSpPr>
          <p:cNvPr id="4" name="Slide Number Placeholder 3"/>
          <p:cNvSpPr>
            <a:spLocks noGrp="1"/>
          </p:cNvSpPr>
          <p:nvPr>
            <p:ph type="sldNum" sz="quarter" idx="5"/>
          </p:nvPr>
        </p:nvSpPr>
        <p:spPr/>
        <p:txBody>
          <a:bodyPr/>
          <a:lstStyle/>
          <a:p>
            <a:fld id="{9C8921B4-5FC2-A248-8069-4602B3FBFF90}" type="slidenum">
              <a:rPr lang="en-US" smtClean="0"/>
              <a:t>10</a:t>
            </a:fld>
            <a:endParaRPr lang="en-US"/>
          </a:p>
        </p:txBody>
      </p:sp>
    </p:spTree>
    <p:extLst>
      <p:ext uri="{BB962C8B-B14F-4D97-AF65-F5344CB8AC3E}">
        <p14:creationId xmlns:p14="http://schemas.microsoft.com/office/powerpoint/2010/main" val="3094222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8002-315D-49B1-B10F-137139C4BF9E}"/>
              </a:ext>
            </a:extLst>
          </p:cNvPr>
          <p:cNvSpPr>
            <a:spLocks noGrp="1"/>
          </p:cNvSpPr>
          <p:nvPr>
            <p:ph type="ctrTitle"/>
          </p:nvPr>
        </p:nvSpPr>
        <p:spPr>
          <a:xfrm>
            <a:off x="854896" y="1122363"/>
            <a:ext cx="7276733" cy="3381398"/>
          </a:xfrm>
        </p:spPr>
        <p:txBody>
          <a:bodyPr anchor="b">
            <a:normAutofit/>
          </a:bodyPr>
          <a:lstStyle>
            <a:lvl1pPr algn="l">
              <a:defRPr sz="4800" cap="none" spc="0" baseline="0"/>
            </a:lvl1pPr>
          </a:lstStyle>
          <a:p>
            <a:r>
              <a:rPr lang="en-US" dirty="0"/>
              <a:t>Click to edit Master title style</a:t>
            </a:r>
          </a:p>
        </p:txBody>
      </p:sp>
      <p:sp>
        <p:nvSpPr>
          <p:cNvPr id="3" name="Subtitle 2">
            <a:extLst>
              <a:ext uri="{FF2B5EF4-FFF2-40B4-BE49-F238E27FC236}">
                <a16:creationId xmlns:a16="http://schemas.microsoft.com/office/drawing/2014/main" id="{804535E0-4D9C-4DCA-8569-64503C5DC1D4}"/>
              </a:ext>
            </a:extLst>
          </p:cNvPr>
          <p:cNvSpPr>
            <a:spLocks noGrp="1"/>
          </p:cNvSpPr>
          <p:nvPr>
            <p:ph type="subTitle" idx="1"/>
          </p:nvPr>
        </p:nvSpPr>
        <p:spPr>
          <a:xfrm>
            <a:off x="854894" y="4612942"/>
            <a:ext cx="7276733" cy="1181683"/>
          </a:xfrm>
        </p:spPr>
        <p:txBody>
          <a:bodyPr>
            <a:normAutofit/>
          </a:bodyPr>
          <a:lstStyle>
            <a:lvl1pPr marL="0" indent="0" algn="l">
              <a:buNone/>
              <a:defRPr sz="18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283B68-70CF-4A98-948C-6EA4BD68D2BC}"/>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5" name="Footer Placeholder 4">
            <a:extLst>
              <a:ext uri="{FF2B5EF4-FFF2-40B4-BE49-F238E27FC236}">
                <a16:creationId xmlns:a16="http://schemas.microsoft.com/office/drawing/2014/main" id="{B3EC2EF9-7F83-4AD3-B3F6-B9D4618D6E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1B751B-3464-41CD-B728-A72BB191E29F}"/>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4454998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B5731-248B-49C2-93DE-8A3260C9FB3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46D4D5C5-3D5A-4F3D-8A08-7053DACF1F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9E5372-3FC6-4227-B2DD-6CB24E65178F}"/>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5" name="Footer Placeholder 4">
            <a:extLst>
              <a:ext uri="{FF2B5EF4-FFF2-40B4-BE49-F238E27FC236}">
                <a16:creationId xmlns:a16="http://schemas.microsoft.com/office/drawing/2014/main" id="{B7C1B1B1-B637-4E46-B64C-F082B54C20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567AD-4B78-41F6-B814-726D4BD4CE5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000078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674D5E-67E6-4C23-B80A-0C66B53315EB}"/>
              </a:ext>
            </a:extLst>
          </p:cNvPr>
          <p:cNvSpPr>
            <a:spLocks noGrp="1"/>
          </p:cNvSpPr>
          <p:nvPr>
            <p:ph type="title" orient="vert"/>
          </p:nvPr>
        </p:nvSpPr>
        <p:spPr>
          <a:xfrm>
            <a:off x="8724900" y="876299"/>
            <a:ext cx="2628900" cy="5181601"/>
          </a:xfrm>
        </p:spPr>
        <p:txBody>
          <a:bodyPr vert="eaVert" anchor="b"/>
          <a:lstStyle/>
          <a:p>
            <a:r>
              <a:rPr lang="en-US" dirty="0"/>
              <a:t>Click to edit Master title style</a:t>
            </a:r>
          </a:p>
        </p:txBody>
      </p:sp>
      <p:sp>
        <p:nvSpPr>
          <p:cNvPr id="3" name="Vertical Text Placeholder 2">
            <a:extLst>
              <a:ext uri="{FF2B5EF4-FFF2-40B4-BE49-F238E27FC236}">
                <a16:creationId xmlns:a16="http://schemas.microsoft.com/office/drawing/2014/main" id="{42FEFF2A-08E8-447D-85C7-7D5A9C422C9D}"/>
              </a:ext>
            </a:extLst>
          </p:cNvPr>
          <p:cNvSpPr>
            <a:spLocks noGrp="1"/>
          </p:cNvSpPr>
          <p:nvPr>
            <p:ph type="body" orient="vert" idx="1"/>
          </p:nvPr>
        </p:nvSpPr>
        <p:spPr>
          <a:xfrm>
            <a:off x="838200" y="876299"/>
            <a:ext cx="7734300" cy="51816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D40030D-E580-4B0C-B5A8-2C8A094D9D8A}"/>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5" name="Footer Placeholder 4">
            <a:extLst>
              <a:ext uri="{FF2B5EF4-FFF2-40B4-BE49-F238E27FC236}">
                <a16:creationId xmlns:a16="http://schemas.microsoft.com/office/drawing/2014/main" id="{4F2DCAEB-1B6E-492E-918E-47179AF48A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AE4A38-A745-436E-9E33-63B9F81C091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155570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BFD42-94A9-4345-AF38-7D562B502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4C458-A63B-4032-B4EC-732DAC188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855B5-7F2F-408B-800D-92CB34B99234}"/>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5" name="Footer Placeholder 4">
            <a:extLst>
              <a:ext uri="{FF2B5EF4-FFF2-40B4-BE49-F238E27FC236}">
                <a16:creationId xmlns:a16="http://schemas.microsoft.com/office/drawing/2014/main" id="{5C203412-EA6B-43CA-8B3A-F502587CBB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6E9EE-F895-4ECE-B4B2-586D65ED843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731471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8193F-AFAD-4A9A-B0EF-530DFB19D8DD}"/>
              </a:ext>
            </a:extLst>
          </p:cNvPr>
          <p:cNvSpPr>
            <a:spLocks noGrp="1"/>
          </p:cNvSpPr>
          <p:nvPr>
            <p:ph type="title"/>
          </p:nvPr>
        </p:nvSpPr>
        <p:spPr>
          <a:xfrm>
            <a:off x="831849" y="876299"/>
            <a:ext cx="7876722" cy="3713165"/>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EFD1BBE4-9FC1-4F89-B120-1C49D816FDB9}"/>
              </a:ext>
            </a:extLst>
          </p:cNvPr>
          <p:cNvSpPr>
            <a:spLocks noGrp="1"/>
          </p:cNvSpPr>
          <p:nvPr>
            <p:ph type="body" idx="1"/>
          </p:nvPr>
        </p:nvSpPr>
        <p:spPr>
          <a:xfrm>
            <a:off x="831850" y="4746170"/>
            <a:ext cx="6781301" cy="1048455"/>
          </a:xfrm>
        </p:spPr>
        <p:txBody>
          <a:bodyPr>
            <a:normAutofit/>
          </a:bodyPr>
          <a:lstStyle>
            <a:lvl1pPr marL="0" indent="0">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3530A6B-E3FD-4920-8128-C263CA1D65D1}"/>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5" name="Footer Placeholder 4">
            <a:extLst>
              <a:ext uri="{FF2B5EF4-FFF2-40B4-BE49-F238E27FC236}">
                <a16:creationId xmlns:a16="http://schemas.microsoft.com/office/drawing/2014/main" id="{8C166B85-0649-47DB-AD69-458D8F6009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B25931-A293-42E9-BDF5-B2AE121D73AD}"/>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536572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5262B-ECD6-47BB-A6F1-92A6033E93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B8779-51E9-44D1-9F7B-28F3C6D3C44D}"/>
              </a:ext>
            </a:extLst>
          </p:cNvPr>
          <p:cNvSpPr>
            <a:spLocks noGrp="1"/>
          </p:cNvSpPr>
          <p:nvPr>
            <p:ph sz="half" idx="1"/>
          </p:nvPr>
        </p:nvSpPr>
        <p:spPr>
          <a:xfrm>
            <a:off x="848474" y="2080517"/>
            <a:ext cx="4970124" cy="397738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E8BFB-5295-4C5E-9CB1-E276E9D0E51F}"/>
              </a:ext>
            </a:extLst>
          </p:cNvPr>
          <p:cNvSpPr>
            <a:spLocks noGrp="1"/>
          </p:cNvSpPr>
          <p:nvPr>
            <p:ph sz="half" idx="2"/>
          </p:nvPr>
        </p:nvSpPr>
        <p:spPr>
          <a:xfrm>
            <a:off x="6310899" y="2080517"/>
            <a:ext cx="4970124" cy="39773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5E22BF-1819-4301-B699-EF5A2F4D9BC4}"/>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6" name="Footer Placeholder 5">
            <a:extLst>
              <a:ext uri="{FF2B5EF4-FFF2-40B4-BE49-F238E27FC236}">
                <a16:creationId xmlns:a16="http://schemas.microsoft.com/office/drawing/2014/main" id="{3600A2DF-39DE-49C3-A213-3E8423C7AC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55D3A8-238B-4A68-A9F9-672D2F06070B}"/>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326887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7D468-D010-4225-B024-DCEF543BCEB9}"/>
              </a:ext>
            </a:extLst>
          </p:cNvPr>
          <p:cNvSpPr>
            <a:spLocks noGrp="1"/>
          </p:cNvSpPr>
          <p:nvPr>
            <p:ph type="title"/>
          </p:nvPr>
        </p:nvSpPr>
        <p:spPr>
          <a:xfrm>
            <a:off x="839788" y="571955"/>
            <a:ext cx="10441236" cy="1398359"/>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73D60A0-FCAB-425A-9ECD-94CDE4F472C6}"/>
              </a:ext>
            </a:extLst>
          </p:cNvPr>
          <p:cNvSpPr>
            <a:spLocks noGrp="1"/>
          </p:cNvSpPr>
          <p:nvPr>
            <p:ph type="body" idx="1"/>
          </p:nvPr>
        </p:nvSpPr>
        <p:spPr>
          <a:xfrm>
            <a:off x="844926" y="1983242"/>
            <a:ext cx="5007110"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16F986B-07CB-4FB0-9419-2AAB318B8A10}"/>
              </a:ext>
            </a:extLst>
          </p:cNvPr>
          <p:cNvSpPr>
            <a:spLocks noGrp="1"/>
          </p:cNvSpPr>
          <p:nvPr>
            <p:ph sz="half" idx="2"/>
          </p:nvPr>
        </p:nvSpPr>
        <p:spPr>
          <a:xfrm>
            <a:off x="850063" y="2813959"/>
            <a:ext cx="5007110"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DA9D784-7968-4E8B-B704-E42EE8F1872F}"/>
              </a:ext>
            </a:extLst>
          </p:cNvPr>
          <p:cNvSpPr>
            <a:spLocks noGrp="1"/>
          </p:cNvSpPr>
          <p:nvPr>
            <p:ph type="body" sz="quarter" idx="3"/>
          </p:nvPr>
        </p:nvSpPr>
        <p:spPr>
          <a:xfrm>
            <a:off x="6249255" y="1983242"/>
            <a:ext cx="5031769"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5754F-08D1-4593-988F-95F0ED1A017D}"/>
              </a:ext>
            </a:extLst>
          </p:cNvPr>
          <p:cNvSpPr>
            <a:spLocks noGrp="1"/>
          </p:cNvSpPr>
          <p:nvPr>
            <p:ph sz="quarter" idx="4"/>
          </p:nvPr>
        </p:nvSpPr>
        <p:spPr>
          <a:xfrm>
            <a:off x="6249255" y="2813959"/>
            <a:ext cx="5031769"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FED2E61-83B4-4C8F-BBFE-D95920342A1B}"/>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8" name="Footer Placeholder 7">
            <a:extLst>
              <a:ext uri="{FF2B5EF4-FFF2-40B4-BE49-F238E27FC236}">
                <a16:creationId xmlns:a16="http://schemas.microsoft.com/office/drawing/2014/main" id="{5E80C136-A664-4013-8073-B0C6BDEF8C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AE9547-8EE7-461B-9E99-484B11E918A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688424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E667-0EFA-4EE6-8E4D-20805309A8A4}"/>
              </a:ext>
            </a:extLst>
          </p:cNvPr>
          <p:cNvSpPr>
            <a:spLocks noGrp="1"/>
          </p:cNvSpPr>
          <p:nvPr>
            <p:ph type="title"/>
          </p:nvPr>
        </p:nvSpPr>
        <p:spPr>
          <a:xfrm>
            <a:off x="849759" y="895440"/>
            <a:ext cx="10138451" cy="1832349"/>
          </a:xfrm>
        </p:spPr>
        <p:txBody>
          <a:bodyPr anchor="t">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27EE4825-BB8C-4567-B407-B4452409D7D8}"/>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4" name="Footer Placeholder 3">
            <a:extLst>
              <a:ext uri="{FF2B5EF4-FFF2-40B4-BE49-F238E27FC236}">
                <a16:creationId xmlns:a16="http://schemas.microsoft.com/office/drawing/2014/main" id="{70838892-25DB-4A4E-9D43-6058C45C531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C3DDDA-48EF-4B42-9980-4762AF5094E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292337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EFA7D9-6801-4DD0-8D7D-505212F466BD}"/>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3" name="Footer Placeholder 2">
            <a:extLst>
              <a:ext uri="{FF2B5EF4-FFF2-40B4-BE49-F238E27FC236}">
                <a16:creationId xmlns:a16="http://schemas.microsoft.com/office/drawing/2014/main" id="{9E6FA3EA-1519-4178-AC3A-231A5BAA79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423DBE-6FD6-4D60-8336-7843B4BD30B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371473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2D9AE-CA1A-4751-9B33-0AC09CE629C8}"/>
              </a:ext>
            </a:extLst>
          </p:cNvPr>
          <p:cNvSpPr>
            <a:spLocks noGrp="1"/>
          </p:cNvSpPr>
          <p:nvPr>
            <p:ph type="title"/>
          </p:nvPr>
        </p:nvSpPr>
        <p:spPr>
          <a:xfrm>
            <a:off x="839789" y="996948"/>
            <a:ext cx="3046410" cy="1479551"/>
          </a:xfrm>
        </p:spPr>
        <p:txBody>
          <a:bodyPr anchor="t">
            <a:normAutofit/>
          </a:bodyPr>
          <a:lstStyle>
            <a:lvl1pPr>
              <a:lnSpc>
                <a:spcPct val="110000"/>
              </a:lnSpc>
              <a:defRPr sz="2400" cap="all" spc="4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E4DF9941-76E5-42B5-8464-C1A7010D94F0}"/>
              </a:ext>
            </a:extLst>
          </p:cNvPr>
          <p:cNvSpPr>
            <a:spLocks noGrp="1"/>
          </p:cNvSpPr>
          <p:nvPr>
            <p:ph idx="1"/>
          </p:nvPr>
        </p:nvSpPr>
        <p:spPr>
          <a:xfrm>
            <a:off x="5260796" y="876300"/>
            <a:ext cx="5758235" cy="5181599"/>
          </a:xfrm>
        </p:spPr>
        <p:txBody>
          <a:bodyPr>
            <a:normAutofit/>
          </a:bodyPr>
          <a:lstStyle>
            <a:lvl1pPr>
              <a:defRPr sz="3600"/>
            </a:lvl1pPr>
            <a:lvl2pPr>
              <a:defRPr sz="3200"/>
            </a:lvl2pPr>
            <a:lvl3pPr>
              <a:defRPr sz="2800"/>
            </a:lvl3pPr>
            <a:lvl4pPr>
              <a:defRPr sz="2400"/>
            </a:lvl4pPr>
            <a:lvl5pPr>
              <a:defRPr sz="2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84785D8-F112-415F-9AB4-5F2AC060D127}"/>
              </a:ext>
            </a:extLst>
          </p:cNvPr>
          <p:cNvSpPr>
            <a:spLocks noGrp="1"/>
          </p:cNvSpPr>
          <p:nvPr>
            <p:ph type="body" sz="half" idx="2"/>
          </p:nvPr>
        </p:nvSpPr>
        <p:spPr>
          <a:xfrm>
            <a:off x="839789" y="2666144"/>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670A0B3-4E9C-4FAC-B1D1-2673F7B5A10F}"/>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6" name="Footer Placeholder 5">
            <a:extLst>
              <a:ext uri="{FF2B5EF4-FFF2-40B4-BE49-F238E27FC236}">
                <a16:creationId xmlns:a16="http://schemas.microsoft.com/office/drawing/2014/main" id="{E1AA370A-33F5-48A6-962A-47C0F15D4C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8AD606-A37D-4697-AA7A-EAE4F101A707}"/>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9" name="Straight Connector 8">
            <a:extLst>
              <a:ext uri="{FF2B5EF4-FFF2-40B4-BE49-F238E27FC236}">
                <a16:creationId xmlns:a16="http://schemas.microsoft.com/office/drawing/2014/main" id="{644E0B5E-1030-4A34-AB09-05ACB45CE993}"/>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26456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1D4C-0A93-40A6-9645-5EF7DE6C5977}"/>
              </a:ext>
            </a:extLst>
          </p:cNvPr>
          <p:cNvSpPr>
            <a:spLocks noGrp="1"/>
          </p:cNvSpPr>
          <p:nvPr>
            <p:ph type="title"/>
          </p:nvPr>
        </p:nvSpPr>
        <p:spPr>
          <a:xfrm>
            <a:off x="839789" y="989314"/>
            <a:ext cx="3046409" cy="1487185"/>
          </a:xfrm>
        </p:spPr>
        <p:txBody>
          <a:bodyPr anchor="t">
            <a:normAutofit/>
          </a:bodyPr>
          <a:lstStyle>
            <a:lvl1pPr>
              <a:lnSpc>
                <a:spcPct val="110000"/>
              </a:lnSpc>
              <a:defRPr sz="2400" cap="all" spc="300" baseline="0"/>
            </a:lvl1pPr>
          </a:lstStyle>
          <a:p>
            <a:r>
              <a:rPr lang="en-US" dirty="0"/>
              <a:t>Click to edit Master title style</a:t>
            </a:r>
          </a:p>
        </p:txBody>
      </p:sp>
      <p:sp>
        <p:nvSpPr>
          <p:cNvPr id="3" name="Picture Placeholder 2">
            <a:extLst>
              <a:ext uri="{FF2B5EF4-FFF2-40B4-BE49-F238E27FC236}">
                <a16:creationId xmlns:a16="http://schemas.microsoft.com/office/drawing/2014/main" id="{222F9455-852F-4604-87D4-801E8D5DB502}"/>
              </a:ext>
            </a:extLst>
          </p:cNvPr>
          <p:cNvSpPr>
            <a:spLocks noGrp="1"/>
          </p:cNvSpPr>
          <p:nvPr>
            <p:ph type="pic" idx="1"/>
          </p:nvPr>
        </p:nvSpPr>
        <p:spPr>
          <a:xfrm>
            <a:off x="5334004" y="876300"/>
            <a:ext cx="5943596"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8842061-B161-4973-9EE4-76D0B73FC18C}"/>
              </a:ext>
            </a:extLst>
          </p:cNvPr>
          <p:cNvSpPr>
            <a:spLocks noGrp="1"/>
          </p:cNvSpPr>
          <p:nvPr>
            <p:ph type="body" sz="half" idx="2"/>
          </p:nvPr>
        </p:nvSpPr>
        <p:spPr>
          <a:xfrm>
            <a:off x="839789" y="2666143"/>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DDCE2E0-050A-4BC2-91DF-7A00811D28EB}"/>
              </a:ext>
            </a:extLst>
          </p:cNvPr>
          <p:cNvSpPr>
            <a:spLocks noGrp="1"/>
          </p:cNvSpPr>
          <p:nvPr>
            <p:ph type="dt" sz="half" idx="10"/>
          </p:nvPr>
        </p:nvSpPr>
        <p:spPr/>
        <p:txBody>
          <a:bodyPr/>
          <a:lstStyle/>
          <a:p>
            <a:fld id="{326951E3-958F-4611-B170-D081BA0250F9}" type="datetimeFigureOut">
              <a:rPr lang="en-US" smtClean="0"/>
              <a:t>3/12/2024</a:t>
            </a:fld>
            <a:endParaRPr lang="en-US"/>
          </a:p>
        </p:txBody>
      </p:sp>
      <p:sp>
        <p:nvSpPr>
          <p:cNvPr id="6" name="Footer Placeholder 5">
            <a:extLst>
              <a:ext uri="{FF2B5EF4-FFF2-40B4-BE49-F238E27FC236}">
                <a16:creationId xmlns:a16="http://schemas.microsoft.com/office/drawing/2014/main" id="{260AB003-B443-4B96-9DD9-4284E7E1ED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79DBA-16C0-4FFB-B367-B96169B4B005}"/>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13" name="Straight Connector 12">
            <a:extLst>
              <a:ext uri="{FF2B5EF4-FFF2-40B4-BE49-F238E27FC236}">
                <a16:creationId xmlns:a16="http://schemas.microsoft.com/office/drawing/2014/main" id="{C9F2BD78-1D6B-4742-9726-75646D91F4AC}"/>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4031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98CBCD-166B-4F97-A6DF-DAA3BF2B25A3}"/>
              </a:ext>
            </a:extLst>
          </p:cNvPr>
          <p:cNvSpPr>
            <a:spLocks noGrp="1"/>
          </p:cNvSpPr>
          <p:nvPr>
            <p:ph type="title"/>
          </p:nvPr>
        </p:nvSpPr>
        <p:spPr>
          <a:xfrm>
            <a:off x="849760" y="876302"/>
            <a:ext cx="10427840" cy="108605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0664D6D9-636D-450B-839A-22AE0CED2315}"/>
              </a:ext>
            </a:extLst>
          </p:cNvPr>
          <p:cNvSpPr>
            <a:spLocks noGrp="1"/>
          </p:cNvSpPr>
          <p:nvPr>
            <p:ph type="body" idx="1"/>
          </p:nvPr>
        </p:nvSpPr>
        <p:spPr>
          <a:xfrm>
            <a:off x="849758" y="2065984"/>
            <a:ext cx="10427841" cy="39032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FE6CAEC-1EE5-4B71-9646-5C378EEBEFE8}"/>
              </a:ext>
            </a:extLst>
          </p:cNvPr>
          <p:cNvSpPr>
            <a:spLocks noGrp="1"/>
          </p:cNvSpPr>
          <p:nvPr>
            <p:ph type="dt" sz="half" idx="2"/>
          </p:nvPr>
        </p:nvSpPr>
        <p:spPr>
          <a:xfrm>
            <a:off x="7382838" y="6356350"/>
            <a:ext cx="3361362" cy="365125"/>
          </a:xfrm>
          <a:prstGeom prst="rect">
            <a:avLst/>
          </a:prstGeom>
        </p:spPr>
        <p:txBody>
          <a:bodyPr vert="horz" lIns="91440" tIns="45720" rIns="91440" bIns="45720" rtlCol="0" anchor="ctr"/>
          <a:lstStyle>
            <a:lvl1pPr algn="r">
              <a:defRPr sz="900">
                <a:solidFill>
                  <a:schemeClr val="tx2"/>
                </a:solidFill>
              </a:defRPr>
            </a:lvl1pPr>
          </a:lstStyle>
          <a:p>
            <a:fld id="{326951E3-958F-4611-B170-D081BA0250F9}" type="datetimeFigureOut">
              <a:rPr lang="en-US" smtClean="0"/>
              <a:pPr/>
              <a:t>3/12/2024</a:t>
            </a:fld>
            <a:endParaRPr lang="en-US" dirty="0"/>
          </a:p>
        </p:txBody>
      </p:sp>
      <p:sp>
        <p:nvSpPr>
          <p:cNvPr id="5" name="Footer Placeholder 4">
            <a:extLst>
              <a:ext uri="{FF2B5EF4-FFF2-40B4-BE49-F238E27FC236}">
                <a16:creationId xmlns:a16="http://schemas.microsoft.com/office/drawing/2014/main" id="{66570EF8-70B2-4AFC-8388-691A146AA75A}"/>
              </a:ext>
            </a:extLst>
          </p:cNvPr>
          <p:cNvSpPr>
            <a:spLocks noGrp="1"/>
          </p:cNvSpPr>
          <p:nvPr>
            <p:ph type="ftr" sz="quarter" idx="3"/>
          </p:nvPr>
        </p:nvSpPr>
        <p:spPr>
          <a:xfrm>
            <a:off x="858748" y="6356350"/>
            <a:ext cx="4114800" cy="365125"/>
          </a:xfrm>
          <a:prstGeom prst="rect">
            <a:avLst/>
          </a:prstGeom>
        </p:spPr>
        <p:txBody>
          <a:bodyPr vert="horz" lIns="91440" tIns="45720" rIns="91440" bIns="45720" rtlCol="0" anchor="ctr"/>
          <a:lstStyle>
            <a:lvl1pPr algn="l">
              <a:defRPr sz="900" cap="none" spc="0" baseline="0">
                <a:solidFill>
                  <a:schemeClr val="tx2"/>
                </a:solidFill>
              </a:defRPr>
            </a:lvl1pPr>
          </a:lstStyle>
          <a:p>
            <a:endParaRPr lang="en-US" dirty="0"/>
          </a:p>
        </p:txBody>
      </p:sp>
      <p:sp>
        <p:nvSpPr>
          <p:cNvPr id="6" name="Slide Number Placeholder 5">
            <a:extLst>
              <a:ext uri="{FF2B5EF4-FFF2-40B4-BE49-F238E27FC236}">
                <a16:creationId xmlns:a16="http://schemas.microsoft.com/office/drawing/2014/main" id="{52F07DC7-D05C-4038-B51A-F00B7B9C996A}"/>
              </a:ext>
            </a:extLst>
          </p:cNvPr>
          <p:cNvSpPr>
            <a:spLocks noGrp="1"/>
          </p:cNvSpPr>
          <p:nvPr>
            <p:ph type="sldNum" sz="quarter" idx="4"/>
          </p:nvPr>
        </p:nvSpPr>
        <p:spPr>
          <a:xfrm>
            <a:off x="10820400" y="6356350"/>
            <a:ext cx="617669" cy="365125"/>
          </a:xfrm>
          <a:prstGeom prst="rect">
            <a:avLst/>
          </a:prstGeom>
        </p:spPr>
        <p:txBody>
          <a:bodyPr vert="horz" lIns="91440" tIns="45720" rIns="91440" bIns="45720" rtlCol="0" anchor="ctr"/>
          <a:lstStyle>
            <a:lvl1pPr algn="r">
              <a:defRPr sz="900" i="1">
                <a:solidFill>
                  <a:schemeClr val="tx2"/>
                </a:solidFill>
              </a:defRPr>
            </a:lvl1pPr>
          </a:lstStyle>
          <a:p>
            <a:fld id="{57871EFB-7B9E-4E86-A89E-697E8EBB06F2}" type="slidenum">
              <a:rPr lang="en-US" smtClean="0"/>
              <a:pPr/>
              <a:t>‹#›</a:t>
            </a:fld>
            <a:endParaRPr lang="en-US" dirty="0"/>
          </a:p>
        </p:txBody>
      </p:sp>
      <p:cxnSp>
        <p:nvCxnSpPr>
          <p:cNvPr id="34" name="Straight Connector 33">
            <a:extLst>
              <a:ext uri="{FF2B5EF4-FFF2-40B4-BE49-F238E27FC236}">
                <a16:creationId xmlns:a16="http://schemas.microsoft.com/office/drawing/2014/main" id="{EAD4CCDA-06BF-4D2A-B44F-195AEC0B5B22}"/>
              </a:ext>
            </a:extLst>
          </p:cNvPr>
          <p:cNvCxnSpPr>
            <a:cxnSpLocks/>
          </p:cNvCxnSpPr>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8709071"/>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EACE703B-177A-4A03-827E-692635A35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51A2E1-004A-21CA-F617-D63CFA1BDD2A}"/>
              </a:ext>
            </a:extLst>
          </p:cNvPr>
          <p:cNvSpPr>
            <a:spLocks noGrp="1"/>
          </p:cNvSpPr>
          <p:nvPr>
            <p:ph type="ctrTitle"/>
          </p:nvPr>
        </p:nvSpPr>
        <p:spPr>
          <a:xfrm>
            <a:off x="952500" y="3958297"/>
            <a:ext cx="4085665" cy="2195027"/>
          </a:xfrm>
        </p:spPr>
        <p:txBody>
          <a:bodyPr vert="horz" lIns="91440" tIns="45720" rIns="91440" bIns="45720" rtlCol="0" anchor="ctr">
            <a:normAutofit/>
          </a:bodyPr>
          <a:lstStyle/>
          <a:p>
            <a:pPr>
              <a:lnSpc>
                <a:spcPct val="90000"/>
              </a:lnSpc>
            </a:pPr>
            <a:r>
              <a:rPr lang="en-US" sz="3700" kern="1200">
                <a:solidFill>
                  <a:schemeClr val="tx2"/>
                </a:solidFill>
                <a:latin typeface="+mj-lt"/>
                <a:ea typeface="+mj-ea"/>
                <a:cs typeface="+mj-cs"/>
              </a:rPr>
              <a:t>Classifying Bird Species With Image Recognition</a:t>
            </a:r>
          </a:p>
        </p:txBody>
      </p:sp>
      <p:pic>
        <p:nvPicPr>
          <p:cNvPr id="4" name="Picture 3" descr="Bird landing on a tree">
            <a:extLst>
              <a:ext uri="{FF2B5EF4-FFF2-40B4-BE49-F238E27FC236}">
                <a16:creationId xmlns:a16="http://schemas.microsoft.com/office/drawing/2014/main" id="{630204CB-FC80-51FD-F53C-ABD52C0F0D92}"/>
              </a:ext>
            </a:extLst>
          </p:cNvPr>
          <p:cNvPicPr>
            <a:picLocks noChangeAspect="1"/>
          </p:cNvPicPr>
          <p:nvPr/>
        </p:nvPicPr>
        <p:blipFill rotWithShape="1">
          <a:blip r:embed="rId2"/>
          <a:srcRect t="29430" b="29361"/>
          <a:stretch/>
        </p:blipFill>
        <p:spPr>
          <a:xfrm>
            <a:off x="20" y="10"/>
            <a:ext cx="12191979" cy="3428990"/>
          </a:xfrm>
          <a:prstGeom prst="rect">
            <a:avLst/>
          </a:prstGeom>
        </p:spPr>
      </p:pic>
      <p:cxnSp>
        <p:nvCxnSpPr>
          <p:cNvPr id="13" name="Straight Connector 12">
            <a:extLst>
              <a:ext uri="{FF2B5EF4-FFF2-40B4-BE49-F238E27FC236}">
                <a16:creationId xmlns:a16="http://schemas.microsoft.com/office/drawing/2014/main" id="{D8C0D56F-4A65-48B9-843D-F9D262C354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34000" y="4244223"/>
            <a:ext cx="0" cy="1623177"/>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64AEF19A-592F-8CE3-E203-8B9E5DF11169}"/>
              </a:ext>
            </a:extLst>
          </p:cNvPr>
          <p:cNvSpPr>
            <a:spLocks noGrp="1"/>
          </p:cNvSpPr>
          <p:nvPr>
            <p:ph type="subTitle" idx="1"/>
          </p:nvPr>
        </p:nvSpPr>
        <p:spPr>
          <a:xfrm>
            <a:off x="5970505" y="3958297"/>
            <a:ext cx="4883021" cy="2195027"/>
          </a:xfrm>
        </p:spPr>
        <p:txBody>
          <a:bodyPr vert="horz" lIns="91440" tIns="45720" rIns="91440" bIns="45720" rtlCol="0" anchor="ctr">
            <a:normAutofit/>
          </a:bodyPr>
          <a:lstStyle/>
          <a:p>
            <a:r>
              <a:rPr lang="en-US" dirty="0"/>
              <a:t>Brendon Bottle</a:t>
            </a:r>
          </a:p>
          <a:p>
            <a:r>
              <a:rPr lang="en-US" dirty="0"/>
              <a:t>And</a:t>
            </a:r>
          </a:p>
          <a:p>
            <a:r>
              <a:rPr lang="en-US" dirty="0"/>
              <a:t>Sean McManus</a:t>
            </a:r>
          </a:p>
          <a:p>
            <a:endParaRPr lang="en-US" dirty="0"/>
          </a:p>
        </p:txBody>
      </p:sp>
    </p:spTree>
    <p:extLst>
      <p:ext uri="{BB962C8B-B14F-4D97-AF65-F5344CB8AC3E}">
        <p14:creationId xmlns:p14="http://schemas.microsoft.com/office/powerpoint/2010/main" val="4262800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82080" y="494008"/>
            <a:ext cx="10427840" cy="789420"/>
          </a:xfrm>
        </p:spPr>
        <p:txBody>
          <a:bodyPr/>
          <a:lstStyle/>
          <a:p>
            <a:pPr algn="ctr"/>
            <a:r>
              <a:rPr lang="en-US" dirty="0"/>
              <a:t>Progressive Resizing</a:t>
            </a:r>
          </a:p>
        </p:txBody>
      </p:sp>
      <p:sp>
        <p:nvSpPr>
          <p:cNvPr id="3" name="Content Placeholder 2">
            <a:extLst>
              <a:ext uri="{FF2B5EF4-FFF2-40B4-BE49-F238E27FC236}">
                <a16:creationId xmlns:a16="http://schemas.microsoft.com/office/drawing/2014/main" id="{29A815B3-A2E5-73E6-DB5E-CFEC42A7AE0D}"/>
              </a:ext>
            </a:extLst>
          </p:cNvPr>
          <p:cNvSpPr>
            <a:spLocks noGrp="1"/>
          </p:cNvSpPr>
          <p:nvPr>
            <p:ph idx="1"/>
          </p:nvPr>
        </p:nvSpPr>
        <p:spPr>
          <a:xfrm>
            <a:off x="777245" y="1406236"/>
            <a:ext cx="7362369" cy="2121776"/>
          </a:xfrm>
        </p:spPr>
        <p:txBody>
          <a:bodyPr>
            <a:normAutofit fontScale="92500" lnSpcReduction="10000"/>
          </a:bodyPr>
          <a:lstStyle/>
          <a:p>
            <a:r>
              <a:rPr lang="en-US" dirty="0"/>
              <a:t>Models trained on progressively higher quality images</a:t>
            </a:r>
          </a:p>
          <a:p>
            <a:r>
              <a:rPr lang="en-US" dirty="0"/>
              <a:t>Layered together to build a complex model</a:t>
            </a:r>
          </a:p>
          <a:p>
            <a:r>
              <a:rPr lang="en-US" dirty="0"/>
              <a:t>Weights of smaller scale models are locked to avoid learning noise from higher quality images</a:t>
            </a:r>
          </a:p>
          <a:p>
            <a:r>
              <a:rPr lang="en-US" dirty="0"/>
              <a:t>Filters, Dropout, and Epochs adjusted</a:t>
            </a:r>
          </a:p>
          <a:p>
            <a:endParaRPr lang="en-US" dirty="0"/>
          </a:p>
        </p:txBody>
      </p:sp>
      <p:pic>
        <p:nvPicPr>
          <p:cNvPr id="5" name="Picture 4">
            <a:extLst>
              <a:ext uri="{FF2B5EF4-FFF2-40B4-BE49-F238E27FC236}">
                <a16:creationId xmlns:a16="http://schemas.microsoft.com/office/drawing/2014/main" id="{18E9BA23-9CB9-069A-99DD-6A59BD1D7AC2}"/>
              </a:ext>
            </a:extLst>
          </p:cNvPr>
          <p:cNvPicPr>
            <a:picLocks noChangeAspect="1"/>
          </p:cNvPicPr>
          <p:nvPr/>
        </p:nvPicPr>
        <p:blipFill>
          <a:blip r:embed="rId3"/>
          <a:stretch>
            <a:fillRect/>
          </a:stretch>
        </p:blipFill>
        <p:spPr>
          <a:xfrm>
            <a:off x="777245" y="3528012"/>
            <a:ext cx="7068929" cy="2284544"/>
          </a:xfrm>
          <a:prstGeom prst="rect">
            <a:avLst/>
          </a:prstGeom>
        </p:spPr>
      </p:pic>
      <p:pic>
        <p:nvPicPr>
          <p:cNvPr id="7" name="Picture 6">
            <a:extLst>
              <a:ext uri="{FF2B5EF4-FFF2-40B4-BE49-F238E27FC236}">
                <a16:creationId xmlns:a16="http://schemas.microsoft.com/office/drawing/2014/main" id="{AA03B479-6CD3-6C72-BA53-3A90C86212E9}"/>
              </a:ext>
            </a:extLst>
          </p:cNvPr>
          <p:cNvPicPr>
            <a:picLocks noChangeAspect="1"/>
          </p:cNvPicPr>
          <p:nvPr/>
        </p:nvPicPr>
        <p:blipFill rotWithShape="1">
          <a:blip r:embed="rId4"/>
          <a:srcRect l="33344" t="21572" r="41624" b="19404"/>
          <a:stretch/>
        </p:blipFill>
        <p:spPr>
          <a:xfrm>
            <a:off x="8433103" y="1780586"/>
            <a:ext cx="3051883" cy="3868006"/>
          </a:xfrm>
          <a:prstGeom prst="rect">
            <a:avLst/>
          </a:prstGeom>
        </p:spPr>
      </p:pic>
      <p:sp>
        <p:nvSpPr>
          <p:cNvPr id="8" name="Rectangle 7">
            <a:extLst>
              <a:ext uri="{FF2B5EF4-FFF2-40B4-BE49-F238E27FC236}">
                <a16:creationId xmlns:a16="http://schemas.microsoft.com/office/drawing/2014/main" id="{C0BE25F6-FA8A-08C4-9F8D-89C61A215B81}"/>
              </a:ext>
            </a:extLst>
          </p:cNvPr>
          <p:cNvSpPr/>
          <p:nvPr/>
        </p:nvSpPr>
        <p:spPr>
          <a:xfrm>
            <a:off x="8503338" y="2778145"/>
            <a:ext cx="2911417" cy="240539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8BB9795-80AE-E0F5-BEB2-F4D287BD3681}"/>
              </a:ext>
            </a:extLst>
          </p:cNvPr>
          <p:cNvSpPr/>
          <p:nvPr/>
        </p:nvSpPr>
        <p:spPr>
          <a:xfrm>
            <a:off x="8503338" y="2279365"/>
            <a:ext cx="2911417" cy="49877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B4BCBBE-19D6-246F-55CB-6907DFE420A3}"/>
              </a:ext>
            </a:extLst>
          </p:cNvPr>
          <p:cNvSpPr/>
          <p:nvPr/>
        </p:nvSpPr>
        <p:spPr>
          <a:xfrm>
            <a:off x="8503337" y="1780586"/>
            <a:ext cx="2911417" cy="49877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3870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275935" y="254209"/>
            <a:ext cx="7484915" cy="859311"/>
          </a:xfrm>
        </p:spPr>
        <p:txBody>
          <a:bodyPr/>
          <a:lstStyle/>
          <a:p>
            <a:pPr algn="ctr"/>
            <a:r>
              <a:rPr lang="en-US" dirty="0"/>
              <a:t>Progressive Model Evaluation</a:t>
            </a:r>
          </a:p>
        </p:txBody>
      </p:sp>
      <p:pic>
        <p:nvPicPr>
          <p:cNvPr id="7" name="Content Placeholder 6">
            <a:extLst>
              <a:ext uri="{FF2B5EF4-FFF2-40B4-BE49-F238E27FC236}">
                <a16:creationId xmlns:a16="http://schemas.microsoft.com/office/drawing/2014/main" id="{70BAE5C7-5CA5-88B2-F29A-6FA15C2C514D}"/>
              </a:ext>
            </a:extLst>
          </p:cNvPr>
          <p:cNvPicPr>
            <a:picLocks noGrp="1" noChangeAspect="1"/>
          </p:cNvPicPr>
          <p:nvPr>
            <p:ph idx="1"/>
          </p:nvPr>
        </p:nvPicPr>
        <p:blipFill rotWithShape="1">
          <a:blip r:embed="rId3"/>
          <a:srcRect r="50519"/>
          <a:stretch/>
        </p:blipFill>
        <p:spPr>
          <a:xfrm>
            <a:off x="8132184" y="3248584"/>
            <a:ext cx="3567275" cy="2605015"/>
          </a:xfrm>
        </p:spPr>
      </p:pic>
      <p:pic>
        <p:nvPicPr>
          <p:cNvPr id="5" name="Picture 4">
            <a:extLst>
              <a:ext uri="{FF2B5EF4-FFF2-40B4-BE49-F238E27FC236}">
                <a16:creationId xmlns:a16="http://schemas.microsoft.com/office/drawing/2014/main" id="{3405218B-9F40-965E-923B-B50AA8B3FCFA}"/>
              </a:ext>
            </a:extLst>
          </p:cNvPr>
          <p:cNvPicPr>
            <a:picLocks noChangeAspect="1"/>
          </p:cNvPicPr>
          <p:nvPr/>
        </p:nvPicPr>
        <p:blipFill rotWithShape="1">
          <a:blip r:embed="rId3"/>
          <a:srcRect l="50478"/>
          <a:stretch/>
        </p:blipFill>
        <p:spPr>
          <a:xfrm>
            <a:off x="8127849" y="365760"/>
            <a:ext cx="3571610" cy="2606040"/>
          </a:xfrm>
          <a:prstGeom prst="rect">
            <a:avLst/>
          </a:prstGeom>
        </p:spPr>
      </p:pic>
      <p:graphicFrame>
        <p:nvGraphicFramePr>
          <p:cNvPr id="10" name="Table 9">
            <a:extLst>
              <a:ext uri="{FF2B5EF4-FFF2-40B4-BE49-F238E27FC236}">
                <a16:creationId xmlns:a16="http://schemas.microsoft.com/office/drawing/2014/main" id="{5C7F5586-39F5-55AD-309C-14AD43001F96}"/>
              </a:ext>
            </a:extLst>
          </p:cNvPr>
          <p:cNvGraphicFramePr>
            <a:graphicFrameLocks noGrp="1"/>
          </p:cNvGraphicFramePr>
          <p:nvPr>
            <p:extLst>
              <p:ext uri="{D42A27DB-BD31-4B8C-83A1-F6EECF244321}">
                <p14:modId xmlns:p14="http://schemas.microsoft.com/office/powerpoint/2010/main" val="1632942256"/>
              </p:ext>
            </p:extLst>
          </p:nvPr>
        </p:nvGraphicFramePr>
        <p:xfrm>
          <a:off x="275935" y="1530157"/>
          <a:ext cx="6966528" cy="1112520"/>
        </p:xfrm>
        <a:graphic>
          <a:graphicData uri="http://schemas.openxmlformats.org/drawingml/2006/table">
            <a:tbl>
              <a:tblPr firstRow="1" bandRow="1">
                <a:tableStyleId>{5C22544A-7EE6-4342-B048-85BDC9FD1C3A}</a:tableStyleId>
              </a:tblPr>
              <a:tblGrid>
                <a:gridCol w="1741632">
                  <a:extLst>
                    <a:ext uri="{9D8B030D-6E8A-4147-A177-3AD203B41FA5}">
                      <a16:colId xmlns:a16="http://schemas.microsoft.com/office/drawing/2014/main" val="3503231389"/>
                    </a:ext>
                  </a:extLst>
                </a:gridCol>
                <a:gridCol w="1741632">
                  <a:extLst>
                    <a:ext uri="{9D8B030D-6E8A-4147-A177-3AD203B41FA5}">
                      <a16:colId xmlns:a16="http://schemas.microsoft.com/office/drawing/2014/main" val="4212355305"/>
                    </a:ext>
                  </a:extLst>
                </a:gridCol>
                <a:gridCol w="1741632">
                  <a:extLst>
                    <a:ext uri="{9D8B030D-6E8A-4147-A177-3AD203B41FA5}">
                      <a16:colId xmlns:a16="http://schemas.microsoft.com/office/drawing/2014/main" val="2950956420"/>
                    </a:ext>
                  </a:extLst>
                </a:gridCol>
                <a:gridCol w="1741632">
                  <a:extLst>
                    <a:ext uri="{9D8B030D-6E8A-4147-A177-3AD203B41FA5}">
                      <a16:colId xmlns:a16="http://schemas.microsoft.com/office/drawing/2014/main" val="661979426"/>
                    </a:ext>
                  </a:extLst>
                </a:gridCol>
              </a:tblGrid>
              <a:tr h="370840">
                <a:tc>
                  <a:txBody>
                    <a:bodyPr/>
                    <a:lstStyle/>
                    <a:p>
                      <a:endParaRPr lang="en-US" dirty="0"/>
                    </a:p>
                  </a:txBody>
                  <a:tcPr/>
                </a:tc>
                <a:tc>
                  <a:txBody>
                    <a:bodyPr/>
                    <a:lstStyle/>
                    <a:p>
                      <a:r>
                        <a:rPr lang="en-US" dirty="0"/>
                        <a:t>56x56</a:t>
                      </a:r>
                    </a:p>
                  </a:txBody>
                  <a:tcPr/>
                </a:tc>
                <a:tc>
                  <a:txBody>
                    <a:bodyPr/>
                    <a:lstStyle/>
                    <a:p>
                      <a:r>
                        <a:rPr lang="en-US" dirty="0"/>
                        <a:t>112x112</a:t>
                      </a:r>
                    </a:p>
                  </a:txBody>
                  <a:tcPr/>
                </a:tc>
                <a:tc>
                  <a:txBody>
                    <a:bodyPr/>
                    <a:lstStyle/>
                    <a:p>
                      <a:r>
                        <a:rPr lang="en-US" dirty="0"/>
                        <a:t>224x224</a:t>
                      </a:r>
                    </a:p>
                  </a:txBody>
                  <a:tcPr/>
                </a:tc>
                <a:extLst>
                  <a:ext uri="{0D108BD9-81ED-4DB2-BD59-A6C34878D82A}">
                    <a16:rowId xmlns:a16="http://schemas.microsoft.com/office/drawing/2014/main" val="3359012868"/>
                  </a:ext>
                </a:extLst>
              </a:tr>
              <a:tr h="370840">
                <a:tc>
                  <a:txBody>
                    <a:bodyPr/>
                    <a:lstStyle/>
                    <a:p>
                      <a:r>
                        <a:rPr lang="en-US" dirty="0"/>
                        <a:t>Accuracy</a:t>
                      </a:r>
                    </a:p>
                  </a:txBody>
                  <a:tcPr/>
                </a:tc>
                <a:tc>
                  <a:txBody>
                    <a:bodyPr/>
                    <a:lstStyle/>
                    <a:p>
                      <a:r>
                        <a:rPr lang="en-US" dirty="0"/>
                        <a:t>88.99%</a:t>
                      </a:r>
                    </a:p>
                  </a:txBody>
                  <a:tcPr/>
                </a:tc>
                <a:tc>
                  <a:txBody>
                    <a:bodyPr/>
                    <a:lstStyle/>
                    <a:p>
                      <a:r>
                        <a:rPr lang="en-US" dirty="0"/>
                        <a:t>89.99%</a:t>
                      </a:r>
                    </a:p>
                  </a:txBody>
                  <a:tcPr/>
                </a:tc>
                <a:tc>
                  <a:txBody>
                    <a:bodyPr/>
                    <a:lstStyle/>
                    <a:p>
                      <a:r>
                        <a:rPr lang="en-US" dirty="0"/>
                        <a:t>87.99%</a:t>
                      </a:r>
                    </a:p>
                  </a:txBody>
                  <a:tcPr/>
                </a:tc>
                <a:extLst>
                  <a:ext uri="{0D108BD9-81ED-4DB2-BD59-A6C34878D82A}">
                    <a16:rowId xmlns:a16="http://schemas.microsoft.com/office/drawing/2014/main" val="2990087397"/>
                  </a:ext>
                </a:extLst>
              </a:tr>
              <a:tr h="370840">
                <a:tc>
                  <a:txBody>
                    <a:bodyPr/>
                    <a:lstStyle/>
                    <a:p>
                      <a:r>
                        <a:rPr lang="en-US" dirty="0"/>
                        <a:t>Loss</a:t>
                      </a:r>
                    </a:p>
                  </a:txBody>
                  <a:tcPr/>
                </a:tc>
                <a:tc>
                  <a:txBody>
                    <a:bodyPr/>
                    <a:lstStyle/>
                    <a:p>
                      <a:r>
                        <a:rPr lang="en-US" dirty="0"/>
                        <a:t>0.8063</a:t>
                      </a:r>
                    </a:p>
                  </a:txBody>
                  <a:tcPr/>
                </a:tc>
                <a:tc>
                  <a:txBody>
                    <a:bodyPr/>
                    <a:lstStyle/>
                    <a:p>
                      <a:r>
                        <a:rPr lang="en-US" dirty="0"/>
                        <a:t>0.6321</a:t>
                      </a:r>
                    </a:p>
                  </a:txBody>
                  <a:tcPr/>
                </a:tc>
                <a:tc>
                  <a:txBody>
                    <a:bodyPr/>
                    <a:lstStyle/>
                    <a:p>
                      <a:r>
                        <a:rPr lang="en-US" dirty="0"/>
                        <a:t>0.5862</a:t>
                      </a:r>
                    </a:p>
                  </a:txBody>
                  <a:tcPr/>
                </a:tc>
                <a:extLst>
                  <a:ext uri="{0D108BD9-81ED-4DB2-BD59-A6C34878D82A}">
                    <a16:rowId xmlns:a16="http://schemas.microsoft.com/office/drawing/2014/main" val="1332426164"/>
                  </a:ext>
                </a:extLst>
              </a:tr>
            </a:tbl>
          </a:graphicData>
        </a:graphic>
      </p:graphicFrame>
      <p:sp>
        <p:nvSpPr>
          <p:cNvPr id="11" name="Content Placeholder 2">
            <a:extLst>
              <a:ext uri="{FF2B5EF4-FFF2-40B4-BE49-F238E27FC236}">
                <a16:creationId xmlns:a16="http://schemas.microsoft.com/office/drawing/2014/main" id="{48B73076-08B3-91E6-571D-88A79D5F4EAE}"/>
              </a:ext>
            </a:extLst>
          </p:cNvPr>
          <p:cNvSpPr txBox="1">
            <a:spLocks/>
          </p:cNvSpPr>
          <p:nvPr/>
        </p:nvSpPr>
        <p:spPr>
          <a:xfrm>
            <a:off x="275936" y="2971800"/>
            <a:ext cx="6966528" cy="2710139"/>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r>
              <a:rPr lang="en-US" i="0" dirty="0"/>
              <a:t>Overfitting improved on this version</a:t>
            </a:r>
          </a:p>
          <a:p>
            <a:pPr>
              <a:lnSpc>
                <a:spcPct val="110000"/>
              </a:lnSpc>
            </a:pPr>
            <a:r>
              <a:rPr lang="en-US" dirty="0"/>
              <a:t>56x56 model gave a significant boost in accuracy</a:t>
            </a:r>
          </a:p>
          <a:p>
            <a:pPr>
              <a:lnSpc>
                <a:spcPct val="110000"/>
              </a:lnSpc>
            </a:pPr>
            <a:r>
              <a:rPr lang="en-US" i="0" dirty="0"/>
              <a:t>112x112 improved accuracy</a:t>
            </a:r>
          </a:p>
          <a:p>
            <a:pPr>
              <a:lnSpc>
                <a:spcPct val="110000"/>
              </a:lnSpc>
            </a:pPr>
            <a:r>
              <a:rPr lang="en-US" i="0" dirty="0"/>
              <a:t>224x224 dropped accuracy but loss improved</a:t>
            </a:r>
          </a:p>
        </p:txBody>
      </p:sp>
    </p:spTree>
    <p:extLst>
      <p:ext uri="{BB962C8B-B14F-4D97-AF65-F5344CB8AC3E}">
        <p14:creationId xmlns:p14="http://schemas.microsoft.com/office/powerpoint/2010/main" val="792996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49758" y="282233"/>
            <a:ext cx="4995128" cy="859311"/>
          </a:xfrm>
        </p:spPr>
        <p:txBody>
          <a:bodyPr/>
          <a:lstStyle/>
          <a:p>
            <a:pPr algn="ctr"/>
            <a:r>
              <a:rPr lang="en-US" dirty="0"/>
              <a:t>Additional Images</a:t>
            </a:r>
          </a:p>
        </p:txBody>
      </p:sp>
      <p:sp>
        <p:nvSpPr>
          <p:cNvPr id="3" name="Content Placeholder 2">
            <a:extLst>
              <a:ext uri="{FF2B5EF4-FFF2-40B4-BE49-F238E27FC236}">
                <a16:creationId xmlns:a16="http://schemas.microsoft.com/office/drawing/2014/main" id="{29A815B3-A2E5-73E6-DB5E-CFEC42A7AE0D}"/>
              </a:ext>
            </a:extLst>
          </p:cNvPr>
          <p:cNvSpPr>
            <a:spLocks noGrp="1"/>
          </p:cNvSpPr>
          <p:nvPr>
            <p:ph idx="1"/>
          </p:nvPr>
        </p:nvSpPr>
        <p:spPr>
          <a:xfrm>
            <a:off x="849758" y="1337184"/>
            <a:ext cx="4501560" cy="2195725"/>
          </a:xfrm>
        </p:spPr>
        <p:txBody>
          <a:bodyPr/>
          <a:lstStyle/>
          <a:p>
            <a:r>
              <a:rPr lang="en-US" dirty="0"/>
              <a:t>224x224 image quality not learning correct features for poorly classified birds</a:t>
            </a:r>
          </a:p>
          <a:p>
            <a:r>
              <a:rPr lang="en-US" dirty="0"/>
              <a:t>Added additional images to diversify poorly classified species</a:t>
            </a:r>
          </a:p>
        </p:txBody>
      </p:sp>
      <p:graphicFrame>
        <p:nvGraphicFramePr>
          <p:cNvPr id="4" name="Content Placeholder 5">
            <a:extLst>
              <a:ext uri="{FF2B5EF4-FFF2-40B4-BE49-F238E27FC236}">
                <a16:creationId xmlns:a16="http://schemas.microsoft.com/office/drawing/2014/main" id="{D797605D-4A0C-8AE8-A995-8C24B67F80D7}"/>
              </a:ext>
            </a:extLst>
          </p:cNvPr>
          <p:cNvGraphicFramePr>
            <a:graphicFrameLocks/>
          </p:cNvGraphicFramePr>
          <p:nvPr/>
        </p:nvGraphicFramePr>
        <p:xfrm>
          <a:off x="884979" y="3951742"/>
          <a:ext cx="4201372" cy="1645920"/>
        </p:xfrm>
        <a:graphic>
          <a:graphicData uri="http://schemas.openxmlformats.org/drawingml/2006/table">
            <a:tbl>
              <a:tblPr firstCol="1" bandRow="1">
                <a:tableStyleId>{073A0DAA-6AF3-43AB-8588-CEC1D06C72B9}</a:tableStyleId>
              </a:tblPr>
              <a:tblGrid>
                <a:gridCol w="2118062">
                  <a:extLst>
                    <a:ext uri="{9D8B030D-6E8A-4147-A177-3AD203B41FA5}">
                      <a16:colId xmlns:a16="http://schemas.microsoft.com/office/drawing/2014/main" val="3668977706"/>
                    </a:ext>
                  </a:extLst>
                </a:gridCol>
                <a:gridCol w="2083310">
                  <a:extLst>
                    <a:ext uri="{9D8B030D-6E8A-4147-A177-3AD203B41FA5}">
                      <a16:colId xmlns:a16="http://schemas.microsoft.com/office/drawing/2014/main" val="4221920334"/>
                    </a:ext>
                  </a:extLst>
                </a:gridCol>
              </a:tblGrid>
              <a:tr h="666740">
                <a:tc>
                  <a:txBody>
                    <a:bodyPr/>
                    <a:lstStyle/>
                    <a:p>
                      <a:r>
                        <a:rPr lang="en-US" sz="2400" dirty="0"/>
                        <a:t>Validation Accuracy</a:t>
                      </a:r>
                    </a:p>
                  </a:txBody>
                  <a:tcPr/>
                </a:tc>
                <a:tc>
                  <a:txBody>
                    <a:bodyPr/>
                    <a:lstStyle/>
                    <a:p>
                      <a:r>
                        <a:rPr lang="en-US" sz="2400" dirty="0"/>
                        <a:t>91%</a:t>
                      </a:r>
                    </a:p>
                  </a:txBody>
                  <a:tcPr/>
                </a:tc>
                <a:extLst>
                  <a:ext uri="{0D108BD9-81ED-4DB2-BD59-A6C34878D82A}">
                    <a16:rowId xmlns:a16="http://schemas.microsoft.com/office/drawing/2014/main" val="4051535526"/>
                  </a:ext>
                </a:extLst>
              </a:tr>
              <a:tr h="666740">
                <a:tc>
                  <a:txBody>
                    <a:bodyPr/>
                    <a:lstStyle/>
                    <a:p>
                      <a:r>
                        <a:rPr lang="en-US" sz="2400" dirty="0"/>
                        <a:t>Validation Loss</a:t>
                      </a:r>
                    </a:p>
                  </a:txBody>
                  <a:tcPr/>
                </a:tc>
                <a:tc>
                  <a:txBody>
                    <a:bodyPr/>
                    <a:lstStyle/>
                    <a:p>
                      <a:r>
                        <a:rPr lang="en-US" sz="2400" dirty="0"/>
                        <a:t>0.3924</a:t>
                      </a:r>
                    </a:p>
                  </a:txBody>
                  <a:tcPr/>
                </a:tc>
                <a:extLst>
                  <a:ext uri="{0D108BD9-81ED-4DB2-BD59-A6C34878D82A}">
                    <a16:rowId xmlns:a16="http://schemas.microsoft.com/office/drawing/2014/main" val="3862347924"/>
                  </a:ext>
                </a:extLst>
              </a:tr>
            </a:tbl>
          </a:graphicData>
        </a:graphic>
      </p:graphicFrame>
      <p:pic>
        <p:nvPicPr>
          <p:cNvPr id="6" name="Picture 5">
            <a:extLst>
              <a:ext uri="{FF2B5EF4-FFF2-40B4-BE49-F238E27FC236}">
                <a16:creationId xmlns:a16="http://schemas.microsoft.com/office/drawing/2014/main" id="{75017A99-B325-0B78-ACC7-159DBB5B0C67}"/>
              </a:ext>
            </a:extLst>
          </p:cNvPr>
          <p:cNvPicPr>
            <a:picLocks noChangeAspect="1"/>
          </p:cNvPicPr>
          <p:nvPr/>
        </p:nvPicPr>
        <p:blipFill rotWithShape="1">
          <a:blip r:embed="rId3"/>
          <a:srcRect l="50000"/>
          <a:stretch/>
        </p:blipFill>
        <p:spPr>
          <a:xfrm>
            <a:off x="7225578" y="3429000"/>
            <a:ext cx="3565318" cy="2514600"/>
          </a:xfrm>
          <a:prstGeom prst="rect">
            <a:avLst/>
          </a:prstGeom>
        </p:spPr>
      </p:pic>
      <p:pic>
        <p:nvPicPr>
          <p:cNvPr id="8" name="Picture 7">
            <a:extLst>
              <a:ext uri="{FF2B5EF4-FFF2-40B4-BE49-F238E27FC236}">
                <a16:creationId xmlns:a16="http://schemas.microsoft.com/office/drawing/2014/main" id="{6D41E63E-0783-984D-B2CD-364D5247B83D}"/>
              </a:ext>
            </a:extLst>
          </p:cNvPr>
          <p:cNvPicPr>
            <a:picLocks noChangeAspect="1"/>
          </p:cNvPicPr>
          <p:nvPr/>
        </p:nvPicPr>
        <p:blipFill rotWithShape="1">
          <a:blip r:embed="rId3"/>
          <a:srcRect r="50835"/>
          <a:stretch/>
        </p:blipFill>
        <p:spPr>
          <a:xfrm>
            <a:off x="7225578" y="521710"/>
            <a:ext cx="3505740" cy="2514600"/>
          </a:xfrm>
          <a:prstGeom prst="rect">
            <a:avLst/>
          </a:prstGeom>
        </p:spPr>
      </p:pic>
    </p:spTree>
    <p:extLst>
      <p:ext uri="{BB962C8B-B14F-4D97-AF65-F5344CB8AC3E}">
        <p14:creationId xmlns:p14="http://schemas.microsoft.com/office/powerpoint/2010/main" val="2403777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49758" y="282233"/>
            <a:ext cx="4995128" cy="859311"/>
          </a:xfrm>
        </p:spPr>
        <p:txBody>
          <a:bodyPr/>
          <a:lstStyle/>
          <a:p>
            <a:pPr algn="ctr"/>
            <a:r>
              <a:rPr lang="en-US" dirty="0"/>
              <a:t>Final Test</a:t>
            </a:r>
          </a:p>
        </p:txBody>
      </p:sp>
      <p:sp>
        <p:nvSpPr>
          <p:cNvPr id="3" name="Content Placeholder 2">
            <a:extLst>
              <a:ext uri="{FF2B5EF4-FFF2-40B4-BE49-F238E27FC236}">
                <a16:creationId xmlns:a16="http://schemas.microsoft.com/office/drawing/2014/main" id="{29A815B3-A2E5-73E6-DB5E-CFEC42A7AE0D}"/>
              </a:ext>
            </a:extLst>
          </p:cNvPr>
          <p:cNvSpPr>
            <a:spLocks noGrp="1"/>
          </p:cNvSpPr>
          <p:nvPr>
            <p:ph idx="1"/>
          </p:nvPr>
        </p:nvSpPr>
        <p:spPr>
          <a:xfrm>
            <a:off x="505691" y="3165764"/>
            <a:ext cx="6116782" cy="2713421"/>
          </a:xfrm>
        </p:spPr>
        <p:txBody>
          <a:bodyPr>
            <a:normAutofit/>
          </a:bodyPr>
          <a:lstStyle/>
          <a:p>
            <a:r>
              <a:rPr lang="en-US" dirty="0"/>
              <a:t>Accuracy declined  but loss was reasonably low</a:t>
            </a:r>
          </a:p>
          <a:p>
            <a:r>
              <a:rPr lang="en-US" dirty="0"/>
              <a:t>Structure of the validation set likely contributed to this</a:t>
            </a:r>
          </a:p>
          <a:p>
            <a:r>
              <a:rPr lang="en-US" dirty="0"/>
              <a:t>Next Steps include creating more robust validation set, increasing complexity, and introducing more image augmentation</a:t>
            </a:r>
          </a:p>
        </p:txBody>
      </p:sp>
      <p:graphicFrame>
        <p:nvGraphicFramePr>
          <p:cNvPr id="4" name="Content Placeholder 5">
            <a:extLst>
              <a:ext uri="{FF2B5EF4-FFF2-40B4-BE49-F238E27FC236}">
                <a16:creationId xmlns:a16="http://schemas.microsoft.com/office/drawing/2014/main" id="{D797605D-4A0C-8AE8-A995-8C24B67F80D7}"/>
              </a:ext>
            </a:extLst>
          </p:cNvPr>
          <p:cNvGraphicFramePr>
            <a:graphicFrameLocks/>
          </p:cNvGraphicFramePr>
          <p:nvPr>
            <p:extLst>
              <p:ext uri="{D42A27DB-BD31-4B8C-83A1-F6EECF244321}">
                <p14:modId xmlns:p14="http://schemas.microsoft.com/office/powerpoint/2010/main" val="2649075578"/>
              </p:ext>
            </p:extLst>
          </p:nvPr>
        </p:nvGraphicFramePr>
        <p:xfrm>
          <a:off x="1314470" y="1589542"/>
          <a:ext cx="4201372" cy="1333480"/>
        </p:xfrm>
        <a:graphic>
          <a:graphicData uri="http://schemas.openxmlformats.org/drawingml/2006/table">
            <a:tbl>
              <a:tblPr firstCol="1" bandRow="1">
                <a:tableStyleId>{073A0DAA-6AF3-43AB-8588-CEC1D06C72B9}</a:tableStyleId>
              </a:tblPr>
              <a:tblGrid>
                <a:gridCol w="2118062">
                  <a:extLst>
                    <a:ext uri="{9D8B030D-6E8A-4147-A177-3AD203B41FA5}">
                      <a16:colId xmlns:a16="http://schemas.microsoft.com/office/drawing/2014/main" val="3668977706"/>
                    </a:ext>
                  </a:extLst>
                </a:gridCol>
                <a:gridCol w="2083310">
                  <a:extLst>
                    <a:ext uri="{9D8B030D-6E8A-4147-A177-3AD203B41FA5}">
                      <a16:colId xmlns:a16="http://schemas.microsoft.com/office/drawing/2014/main" val="4221920334"/>
                    </a:ext>
                  </a:extLst>
                </a:gridCol>
              </a:tblGrid>
              <a:tr h="666740">
                <a:tc>
                  <a:txBody>
                    <a:bodyPr/>
                    <a:lstStyle/>
                    <a:p>
                      <a:r>
                        <a:rPr lang="en-US" sz="2400" dirty="0"/>
                        <a:t>Accuracy</a:t>
                      </a:r>
                    </a:p>
                  </a:txBody>
                  <a:tcPr/>
                </a:tc>
                <a:tc>
                  <a:txBody>
                    <a:bodyPr/>
                    <a:lstStyle/>
                    <a:p>
                      <a:r>
                        <a:rPr lang="en-US" sz="2400" dirty="0"/>
                        <a:t>82.99%</a:t>
                      </a:r>
                    </a:p>
                  </a:txBody>
                  <a:tcPr/>
                </a:tc>
                <a:extLst>
                  <a:ext uri="{0D108BD9-81ED-4DB2-BD59-A6C34878D82A}">
                    <a16:rowId xmlns:a16="http://schemas.microsoft.com/office/drawing/2014/main" val="4051535526"/>
                  </a:ext>
                </a:extLst>
              </a:tr>
              <a:tr h="666740">
                <a:tc>
                  <a:txBody>
                    <a:bodyPr/>
                    <a:lstStyle/>
                    <a:p>
                      <a:r>
                        <a:rPr lang="en-US" sz="2400" dirty="0"/>
                        <a:t>Loss</a:t>
                      </a:r>
                    </a:p>
                  </a:txBody>
                  <a:tcPr/>
                </a:tc>
                <a:tc>
                  <a:txBody>
                    <a:bodyPr/>
                    <a:lstStyle/>
                    <a:p>
                      <a:r>
                        <a:rPr lang="en-US" sz="2400" dirty="0"/>
                        <a:t>0.5899</a:t>
                      </a:r>
                    </a:p>
                  </a:txBody>
                  <a:tcPr/>
                </a:tc>
                <a:extLst>
                  <a:ext uri="{0D108BD9-81ED-4DB2-BD59-A6C34878D82A}">
                    <a16:rowId xmlns:a16="http://schemas.microsoft.com/office/drawing/2014/main" val="3862347924"/>
                  </a:ext>
                </a:extLst>
              </a:tr>
            </a:tbl>
          </a:graphicData>
        </a:graphic>
      </p:graphicFrame>
      <p:pic>
        <p:nvPicPr>
          <p:cNvPr id="6" name="Picture 5">
            <a:extLst>
              <a:ext uri="{FF2B5EF4-FFF2-40B4-BE49-F238E27FC236}">
                <a16:creationId xmlns:a16="http://schemas.microsoft.com/office/drawing/2014/main" id="{75017A99-B325-0B78-ACC7-159DBB5B0C67}"/>
              </a:ext>
            </a:extLst>
          </p:cNvPr>
          <p:cNvPicPr>
            <a:picLocks noChangeAspect="1"/>
          </p:cNvPicPr>
          <p:nvPr/>
        </p:nvPicPr>
        <p:blipFill rotWithShape="1">
          <a:blip r:embed="rId3"/>
          <a:srcRect l="33444" r="-464"/>
          <a:stretch/>
        </p:blipFill>
        <p:spPr>
          <a:xfrm>
            <a:off x="6622472" y="3364585"/>
            <a:ext cx="4890655" cy="2514600"/>
          </a:xfrm>
          <a:prstGeom prst="rect">
            <a:avLst/>
          </a:prstGeom>
        </p:spPr>
      </p:pic>
      <p:pic>
        <p:nvPicPr>
          <p:cNvPr id="8" name="Picture 7">
            <a:extLst>
              <a:ext uri="{FF2B5EF4-FFF2-40B4-BE49-F238E27FC236}">
                <a16:creationId xmlns:a16="http://schemas.microsoft.com/office/drawing/2014/main" id="{6D41E63E-0783-984D-B2CD-364D5247B83D}"/>
              </a:ext>
            </a:extLst>
          </p:cNvPr>
          <p:cNvPicPr>
            <a:picLocks noChangeAspect="1"/>
          </p:cNvPicPr>
          <p:nvPr/>
        </p:nvPicPr>
        <p:blipFill rotWithShape="1">
          <a:blip r:embed="rId4"/>
          <a:srcRect l="32904" r="75"/>
          <a:stretch/>
        </p:blipFill>
        <p:spPr>
          <a:xfrm>
            <a:off x="6622473" y="459364"/>
            <a:ext cx="4890654" cy="2514600"/>
          </a:xfrm>
          <a:prstGeom prst="rect">
            <a:avLst/>
          </a:prstGeom>
        </p:spPr>
      </p:pic>
    </p:spTree>
    <p:extLst>
      <p:ext uri="{BB962C8B-B14F-4D97-AF65-F5344CB8AC3E}">
        <p14:creationId xmlns:p14="http://schemas.microsoft.com/office/powerpoint/2010/main" val="3885056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01E1C3-CBE8-583E-C026-0AD29F4F17FE}"/>
              </a:ext>
            </a:extLst>
          </p:cNvPr>
          <p:cNvSpPr>
            <a:spLocks noGrp="1"/>
          </p:cNvSpPr>
          <p:nvPr>
            <p:ph type="title"/>
          </p:nvPr>
        </p:nvSpPr>
        <p:spPr>
          <a:xfrm>
            <a:off x="4477771" y="895440"/>
            <a:ext cx="6037830" cy="1540783"/>
          </a:xfrm>
        </p:spPr>
        <p:txBody>
          <a:bodyPr>
            <a:normAutofit/>
          </a:bodyPr>
          <a:lstStyle/>
          <a:p>
            <a:r>
              <a:rPr lang="en-US" dirty="0"/>
              <a:t>Problem Description</a:t>
            </a:r>
          </a:p>
        </p:txBody>
      </p:sp>
      <p:pic>
        <p:nvPicPr>
          <p:cNvPr id="10" name="Picture 9" descr="A bald eagle with a yellow beak&#10;&#10;Description automatically generated">
            <a:extLst>
              <a:ext uri="{FF2B5EF4-FFF2-40B4-BE49-F238E27FC236}">
                <a16:creationId xmlns:a16="http://schemas.microsoft.com/office/drawing/2014/main" id="{EB0A32B7-66E8-7FC3-491B-1E256C4B6AA3}"/>
              </a:ext>
            </a:extLst>
          </p:cNvPr>
          <p:cNvPicPr>
            <a:picLocks noChangeAspect="1"/>
          </p:cNvPicPr>
          <p:nvPr/>
        </p:nvPicPr>
        <p:blipFill>
          <a:blip r:embed="rId3"/>
          <a:stretch>
            <a:fillRect/>
          </a:stretch>
        </p:blipFill>
        <p:spPr>
          <a:xfrm>
            <a:off x="952500" y="1986274"/>
            <a:ext cx="2962082" cy="2962082"/>
          </a:xfrm>
          <a:prstGeom prst="rect">
            <a:avLst/>
          </a:prstGeom>
        </p:spPr>
      </p:pic>
      <p:cxnSp>
        <p:nvCxnSpPr>
          <p:cNvPr id="21" name="Straight Connector 20">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11830" y="2710543"/>
            <a:ext cx="0" cy="3347785"/>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4C513CA6-A535-9C83-804A-C527C0D92D8F}"/>
              </a:ext>
            </a:extLst>
          </p:cNvPr>
          <p:cNvSpPr>
            <a:spLocks noGrp="1"/>
          </p:cNvSpPr>
          <p:nvPr>
            <p:ph idx="1"/>
          </p:nvPr>
        </p:nvSpPr>
        <p:spPr>
          <a:xfrm>
            <a:off x="5191935" y="3029365"/>
            <a:ext cx="5369231" cy="2710140"/>
          </a:xfrm>
        </p:spPr>
        <p:txBody>
          <a:bodyPr anchor="b">
            <a:normAutofit/>
          </a:bodyPr>
          <a:lstStyle/>
          <a:p>
            <a:r>
              <a:rPr lang="en-US" dirty="0"/>
              <a:t>Project goal: Classify images of birds into the correct species</a:t>
            </a:r>
          </a:p>
          <a:p>
            <a:r>
              <a:rPr lang="en-US" dirty="0"/>
              <a:t>Potential use case: Bird population counts</a:t>
            </a:r>
          </a:p>
          <a:p>
            <a:r>
              <a:rPr lang="en-US" dirty="0"/>
              <a:t>Method: A convolutional neural network optimized for image classification</a:t>
            </a:r>
          </a:p>
          <a:p>
            <a:endParaRPr lang="en-US" dirty="0"/>
          </a:p>
        </p:txBody>
      </p:sp>
    </p:spTree>
    <p:extLst>
      <p:ext uri="{BB962C8B-B14F-4D97-AF65-F5344CB8AC3E}">
        <p14:creationId xmlns:p14="http://schemas.microsoft.com/office/powerpoint/2010/main" val="1223566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22B905-1B66-D2FA-D76A-41C808F00933}"/>
              </a:ext>
            </a:extLst>
          </p:cNvPr>
          <p:cNvSpPr>
            <a:spLocks noGrp="1"/>
          </p:cNvSpPr>
          <p:nvPr>
            <p:ph type="title"/>
          </p:nvPr>
        </p:nvSpPr>
        <p:spPr>
          <a:xfrm>
            <a:off x="764593" y="895440"/>
            <a:ext cx="4569407" cy="1560083"/>
          </a:xfrm>
        </p:spPr>
        <p:txBody>
          <a:bodyPr>
            <a:normAutofit/>
          </a:bodyPr>
          <a:lstStyle/>
          <a:p>
            <a:r>
              <a:rPr lang="en-US" dirty="0"/>
              <a:t>Dataset</a:t>
            </a:r>
          </a:p>
        </p:txBody>
      </p:sp>
      <p:cxnSp>
        <p:nvCxnSpPr>
          <p:cNvPr id="33" name="Straight Connector 32">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500" y="2871627"/>
            <a:ext cx="0" cy="318670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C189F8D-617D-8F62-6A26-0737BCF13B5E}"/>
              </a:ext>
            </a:extLst>
          </p:cNvPr>
          <p:cNvSpPr>
            <a:spLocks noGrp="1"/>
          </p:cNvSpPr>
          <p:nvPr>
            <p:ph idx="1"/>
          </p:nvPr>
        </p:nvSpPr>
        <p:spPr>
          <a:xfrm>
            <a:off x="1570033" y="2753546"/>
            <a:ext cx="3746928" cy="3402555"/>
          </a:xfrm>
        </p:spPr>
        <p:txBody>
          <a:bodyPr anchor="t">
            <a:normAutofit/>
          </a:bodyPr>
          <a:lstStyle/>
          <a:p>
            <a:pPr>
              <a:lnSpc>
                <a:spcPct val="110000"/>
              </a:lnSpc>
            </a:pPr>
            <a:r>
              <a:rPr lang="en-US" sz="1700" dirty="0"/>
              <a:t>The full dataset contains 525 unique species of birds with 100-200 images per species</a:t>
            </a:r>
          </a:p>
          <a:p>
            <a:pPr>
              <a:lnSpc>
                <a:spcPct val="110000"/>
              </a:lnSpc>
            </a:pPr>
            <a:r>
              <a:rPr lang="en-US" sz="1700" dirty="0"/>
              <a:t>The training data was reduced to 20 species with 100 images per species</a:t>
            </a:r>
          </a:p>
          <a:p>
            <a:pPr>
              <a:lnSpc>
                <a:spcPct val="110000"/>
              </a:lnSpc>
            </a:pPr>
            <a:r>
              <a:rPr lang="en-US" sz="1700" dirty="0"/>
              <a:t>The validation and test sets contain 5 image for each type of bird</a:t>
            </a:r>
          </a:p>
          <a:p>
            <a:pPr>
              <a:lnSpc>
                <a:spcPct val="110000"/>
              </a:lnSpc>
            </a:pPr>
            <a:r>
              <a:rPr lang="en-US" sz="1700" dirty="0"/>
              <a:t>Each image contains only one bird, which comprises at least 50% of the pixels</a:t>
            </a:r>
          </a:p>
          <a:p>
            <a:pPr>
              <a:lnSpc>
                <a:spcPct val="110000"/>
              </a:lnSpc>
            </a:pPr>
            <a:endParaRPr lang="en-US" sz="1700" dirty="0"/>
          </a:p>
        </p:txBody>
      </p:sp>
      <p:pic>
        <p:nvPicPr>
          <p:cNvPr id="7" name="Picture 6" descr="Eurasian Golden Oriole&#10;">
            <a:extLst>
              <a:ext uri="{FF2B5EF4-FFF2-40B4-BE49-F238E27FC236}">
                <a16:creationId xmlns:a16="http://schemas.microsoft.com/office/drawing/2014/main" id="{0A634FE1-5DB9-75E6-0C12-A903F3FFC9FE}"/>
              </a:ext>
              <a:ext uri="{C183D7F6-B498-43B3-948B-1728B52AA6E4}">
                <adec:decorative xmlns:adec="http://schemas.microsoft.com/office/drawing/2017/decorative" val="0"/>
              </a:ext>
            </a:extLst>
          </p:cNvPr>
          <p:cNvPicPr>
            <a:picLocks noChangeAspect="1"/>
          </p:cNvPicPr>
          <p:nvPr/>
        </p:nvPicPr>
        <p:blipFill rotWithShape="1">
          <a:blip r:embed="rId3"/>
          <a:srcRect l="4883" r="6281"/>
          <a:stretch/>
        </p:blipFill>
        <p:spPr>
          <a:xfrm>
            <a:off x="6096000" y="-16591"/>
            <a:ext cx="6107073" cy="6874591"/>
          </a:xfrm>
          <a:prstGeom prst="rect">
            <a:avLst/>
          </a:prstGeom>
        </p:spPr>
      </p:pic>
    </p:spTree>
    <p:extLst>
      <p:ext uri="{BB962C8B-B14F-4D97-AF65-F5344CB8AC3E}">
        <p14:creationId xmlns:p14="http://schemas.microsoft.com/office/powerpoint/2010/main" val="310145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FB7B7-8AB1-D31B-3AC6-BAC8ABFDD459}"/>
              </a:ext>
            </a:extLst>
          </p:cNvPr>
          <p:cNvSpPr>
            <a:spLocks noGrp="1"/>
          </p:cNvSpPr>
          <p:nvPr>
            <p:ph type="title"/>
          </p:nvPr>
        </p:nvSpPr>
        <p:spPr>
          <a:xfrm>
            <a:off x="849760" y="876302"/>
            <a:ext cx="10427840" cy="1086056"/>
          </a:xfrm>
        </p:spPr>
        <p:txBody>
          <a:bodyPr>
            <a:normAutofit/>
          </a:bodyPr>
          <a:lstStyle/>
          <a:p>
            <a:r>
              <a:rPr lang="en-US" dirty="0"/>
              <a:t>Base Model Performance</a:t>
            </a:r>
            <a:endParaRPr lang="en-US"/>
          </a:p>
        </p:txBody>
      </p:sp>
      <p:cxnSp>
        <p:nvCxnSpPr>
          <p:cNvPr id="13" name="Straight Connector 12">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5">
            <a:extLst>
              <a:ext uri="{FF2B5EF4-FFF2-40B4-BE49-F238E27FC236}">
                <a16:creationId xmlns:a16="http://schemas.microsoft.com/office/drawing/2014/main" id="{07E6FA52-83FD-774B-2055-D91A78AA517F}"/>
              </a:ext>
            </a:extLst>
          </p:cNvPr>
          <p:cNvGraphicFramePr>
            <a:graphicFrameLocks noGrp="1"/>
          </p:cNvGraphicFramePr>
          <p:nvPr>
            <p:ph idx="1"/>
            <p:extLst>
              <p:ext uri="{D42A27DB-BD31-4B8C-83A1-F6EECF244321}">
                <p14:modId xmlns:p14="http://schemas.microsoft.com/office/powerpoint/2010/main" val="4075182183"/>
              </p:ext>
            </p:extLst>
          </p:nvPr>
        </p:nvGraphicFramePr>
        <p:xfrm>
          <a:off x="952500" y="2648005"/>
          <a:ext cx="10325100" cy="3369000"/>
        </p:xfrm>
        <a:graphic>
          <a:graphicData uri="http://schemas.openxmlformats.org/drawingml/2006/table">
            <a:tbl>
              <a:tblPr firstRow="1" firstCol="1" bandRow="1">
                <a:noFill/>
                <a:tableStyleId>{073A0DAA-6AF3-43AB-8588-CEC1D06C72B9}</a:tableStyleId>
              </a:tblPr>
              <a:tblGrid>
                <a:gridCol w="6261549">
                  <a:extLst>
                    <a:ext uri="{9D8B030D-6E8A-4147-A177-3AD203B41FA5}">
                      <a16:colId xmlns:a16="http://schemas.microsoft.com/office/drawing/2014/main" val="3668977706"/>
                    </a:ext>
                  </a:extLst>
                </a:gridCol>
                <a:gridCol w="4063551">
                  <a:extLst>
                    <a:ext uri="{9D8B030D-6E8A-4147-A177-3AD203B41FA5}">
                      <a16:colId xmlns:a16="http://schemas.microsoft.com/office/drawing/2014/main" val="4221920334"/>
                    </a:ext>
                  </a:extLst>
                </a:gridCol>
              </a:tblGrid>
              <a:tr h="673800">
                <a:tc>
                  <a:txBody>
                    <a:bodyPr/>
                    <a:lstStyle/>
                    <a:p>
                      <a:r>
                        <a:rPr lang="en-US" sz="2500" b="1" i="1" cap="none" spc="0" dirty="0">
                          <a:solidFill>
                            <a:schemeClr val="tx1"/>
                          </a:solidFill>
                        </a:rPr>
                        <a:t>Model Used</a:t>
                      </a:r>
                    </a:p>
                  </a:txBody>
                  <a:tcPr marL="163016" marR="163016" marT="114111" marB="114111">
                    <a:lnL w="12700" cmpd="sng">
                      <a:noFill/>
                    </a:lnL>
                    <a:lnR w="12700" cmpd="sng">
                      <a:noFill/>
                    </a:lnR>
                    <a:lnT w="28575" cap="flat" cmpd="sng" algn="ctr">
                      <a:solidFill>
                        <a:schemeClr val="tx1"/>
                      </a:solidFill>
                      <a:prstDash val="solid"/>
                    </a:lnT>
                    <a:lnB w="38100" cmpd="sng">
                      <a:noFill/>
                    </a:lnB>
                    <a:noFill/>
                  </a:tcPr>
                </a:tc>
                <a:tc>
                  <a:txBody>
                    <a:bodyPr/>
                    <a:lstStyle/>
                    <a:p>
                      <a:r>
                        <a:rPr lang="en-US" sz="2500" b="1" i="1" cap="none" spc="0" dirty="0">
                          <a:solidFill>
                            <a:schemeClr val="tx1"/>
                          </a:solidFill>
                        </a:rPr>
                        <a:t>EfficeintNetB0</a:t>
                      </a:r>
                    </a:p>
                  </a:txBody>
                  <a:tcPr marL="163016" marR="163016" marT="114111" marB="114111">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234403364"/>
                  </a:ext>
                </a:extLst>
              </a:tr>
              <a:tr h="673800">
                <a:tc>
                  <a:txBody>
                    <a:bodyPr/>
                    <a:lstStyle/>
                    <a:p>
                      <a:r>
                        <a:rPr lang="en-US" sz="2500" b="1" cap="none" spc="0">
                          <a:solidFill>
                            <a:schemeClr val="tx1"/>
                          </a:solidFill>
                        </a:rPr>
                        <a:t>Weights Applied</a:t>
                      </a:r>
                    </a:p>
                  </a:txBody>
                  <a:tcPr marL="163016" marR="163016" marT="114111" marB="114111">
                    <a:lnL w="28575" cap="flat" cmpd="sng" algn="ctr">
                      <a:noFill/>
                      <a:prstDash val="solid"/>
                    </a:lnL>
                    <a:lnR w="12700" cmpd="sng">
                      <a:noFill/>
                      <a:prstDash val="solid"/>
                    </a:lnR>
                    <a:lnT w="38100" cmpd="sng">
                      <a:noFill/>
                    </a:lnT>
                    <a:lnB w="12700" cap="flat" cmpd="sng" algn="ctr">
                      <a:noFill/>
                      <a:prstDash val="solid"/>
                    </a:lnB>
                    <a:noFill/>
                  </a:tcPr>
                </a:tc>
                <a:tc>
                  <a:txBody>
                    <a:bodyPr/>
                    <a:lstStyle/>
                    <a:p>
                      <a:r>
                        <a:rPr lang="en-US" sz="2500" cap="none" spc="0">
                          <a:solidFill>
                            <a:schemeClr val="tx1"/>
                          </a:solidFill>
                        </a:rPr>
                        <a:t>ImageNet</a:t>
                      </a:r>
                    </a:p>
                  </a:txBody>
                  <a:tcPr marL="163016" marR="163016" marT="114111" marB="114111">
                    <a:lnL w="12700" cmpd="sng">
                      <a:noFill/>
                      <a:prstDash val="solid"/>
                    </a:lnL>
                    <a:lnR w="28575" cap="flat" cmpd="sng" algn="ctr">
                      <a:noFill/>
                      <a:prstDash val="solid"/>
                    </a:lnR>
                    <a:lnT w="38100" cmpd="sng">
                      <a:noFill/>
                    </a:lnT>
                    <a:lnB w="12700" cap="flat" cmpd="sng" algn="ctr">
                      <a:noFill/>
                      <a:prstDash val="solid"/>
                    </a:lnB>
                    <a:noFill/>
                  </a:tcPr>
                </a:tc>
                <a:extLst>
                  <a:ext uri="{0D108BD9-81ED-4DB2-BD59-A6C34878D82A}">
                    <a16:rowId xmlns:a16="http://schemas.microsoft.com/office/drawing/2014/main" val="3404787037"/>
                  </a:ext>
                </a:extLst>
              </a:tr>
              <a:tr h="673800">
                <a:tc>
                  <a:txBody>
                    <a:bodyPr/>
                    <a:lstStyle/>
                    <a:p>
                      <a:r>
                        <a:rPr lang="en-US" sz="2500" b="1" cap="none" spc="0">
                          <a:solidFill>
                            <a:schemeClr val="tx1"/>
                          </a:solidFill>
                        </a:rPr>
                        <a:t>Epochs Run</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100" cap="none" spc="0">
                          <a:solidFill>
                            <a:schemeClr val="tx1"/>
                          </a:solidFill>
                        </a:rPr>
                        <a:t>5</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61783712"/>
                  </a:ext>
                </a:extLst>
              </a:tr>
              <a:tr h="673800">
                <a:tc>
                  <a:txBody>
                    <a:bodyPr/>
                    <a:lstStyle/>
                    <a:p>
                      <a:r>
                        <a:rPr lang="en-US" sz="2500" b="1" cap="none" spc="0">
                          <a:solidFill>
                            <a:schemeClr val="tx1"/>
                          </a:solidFill>
                        </a:rPr>
                        <a:t>Best Validation Accuracy</a:t>
                      </a:r>
                    </a:p>
                  </a:txBody>
                  <a:tcPr marL="163016" marR="163016" marT="114111" marB="114111">
                    <a:lnL w="28575" cap="flat" cmpd="sng" algn="ctr">
                      <a:noFill/>
                      <a:prstDash val="solid"/>
                    </a:lnL>
                    <a:lnR w="12700" cmpd="sng">
                      <a:noFill/>
                      <a:prstDash val="solid"/>
                    </a:lnR>
                    <a:lnT w="12700" cmpd="sng">
                      <a:noFill/>
                      <a:prstDash val="solid"/>
                    </a:lnT>
                    <a:lnB w="12700" cap="flat" cmpd="sng" algn="ctr">
                      <a:noFill/>
                      <a:prstDash val="solid"/>
                    </a:lnB>
                    <a:noFill/>
                  </a:tcPr>
                </a:tc>
                <a:tc>
                  <a:txBody>
                    <a:bodyPr/>
                    <a:lstStyle/>
                    <a:p>
                      <a:r>
                        <a:rPr lang="en-US" sz="2500" cap="none" spc="0">
                          <a:solidFill>
                            <a:schemeClr val="tx1"/>
                          </a:solidFill>
                        </a:rPr>
                        <a:t>100%</a:t>
                      </a:r>
                    </a:p>
                  </a:txBody>
                  <a:tcPr marL="163016" marR="163016" marT="114111" marB="114111">
                    <a:lnL w="12700" cmpd="sng">
                      <a:noFill/>
                      <a:prstDash val="solid"/>
                    </a:lnL>
                    <a:lnR w="28575" cap="flat" cmpd="sng" algn="ctr">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051535526"/>
                  </a:ext>
                </a:extLst>
              </a:tr>
              <a:tr h="673800">
                <a:tc>
                  <a:txBody>
                    <a:bodyPr/>
                    <a:lstStyle/>
                    <a:p>
                      <a:r>
                        <a:rPr lang="en-US" sz="2500" b="1" cap="none" spc="0">
                          <a:solidFill>
                            <a:schemeClr val="tx1"/>
                          </a:solidFill>
                        </a:rPr>
                        <a:t>Best Validation Loss</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2100" cap="none" spc="0" dirty="0">
                          <a:solidFill>
                            <a:schemeClr val="tx1"/>
                          </a:solidFill>
                        </a:rPr>
                        <a:t>0.0015</a:t>
                      </a:r>
                    </a:p>
                  </a:txBody>
                  <a:tcPr marL="163016" marR="163016" marT="114111" marB="114111">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62347924"/>
                  </a:ext>
                </a:extLst>
              </a:tr>
            </a:tbl>
          </a:graphicData>
        </a:graphic>
      </p:graphicFrame>
    </p:spTree>
    <p:extLst>
      <p:ext uri="{BB962C8B-B14F-4D97-AF65-F5344CB8AC3E}">
        <p14:creationId xmlns:p14="http://schemas.microsoft.com/office/powerpoint/2010/main" val="2272769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FB7B7-8AB1-D31B-3AC6-BAC8ABFDD459}"/>
              </a:ext>
            </a:extLst>
          </p:cNvPr>
          <p:cNvSpPr>
            <a:spLocks noGrp="1"/>
          </p:cNvSpPr>
          <p:nvPr>
            <p:ph type="title"/>
          </p:nvPr>
        </p:nvSpPr>
        <p:spPr>
          <a:xfrm>
            <a:off x="849760" y="876302"/>
            <a:ext cx="10427840" cy="1086056"/>
          </a:xfrm>
        </p:spPr>
        <p:txBody>
          <a:bodyPr>
            <a:normAutofit/>
          </a:bodyPr>
          <a:lstStyle/>
          <a:p>
            <a:r>
              <a:rPr lang="en-US" dirty="0"/>
              <a:t>Simple Model Performance</a:t>
            </a:r>
            <a:endParaRPr lang="en-US"/>
          </a:p>
        </p:txBody>
      </p:sp>
      <p:cxnSp>
        <p:nvCxnSpPr>
          <p:cNvPr id="16" name="Straight Connector 15">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E7B15EC4-F197-7B72-C6C9-53BAFE029257}"/>
              </a:ext>
            </a:extLst>
          </p:cNvPr>
          <p:cNvPicPr>
            <a:picLocks noChangeAspect="1"/>
          </p:cNvPicPr>
          <p:nvPr/>
        </p:nvPicPr>
        <p:blipFill rotWithShape="1">
          <a:blip r:embed="rId3"/>
          <a:srcRect l="23745" t="37112" r="42571" b="23992"/>
          <a:stretch/>
        </p:blipFill>
        <p:spPr>
          <a:xfrm>
            <a:off x="952500" y="2675810"/>
            <a:ext cx="4832622" cy="3313385"/>
          </a:xfrm>
          <a:prstGeom prst="rect">
            <a:avLst/>
          </a:prstGeom>
        </p:spPr>
      </p:pic>
      <p:graphicFrame>
        <p:nvGraphicFramePr>
          <p:cNvPr id="9" name="Content Placeholder 5">
            <a:extLst>
              <a:ext uri="{FF2B5EF4-FFF2-40B4-BE49-F238E27FC236}">
                <a16:creationId xmlns:a16="http://schemas.microsoft.com/office/drawing/2014/main" id="{68018032-FF1C-2C43-5E76-F048D2D0C1DF}"/>
              </a:ext>
            </a:extLst>
          </p:cNvPr>
          <p:cNvGraphicFramePr>
            <a:graphicFrameLocks/>
          </p:cNvGraphicFramePr>
          <p:nvPr>
            <p:extLst>
              <p:ext uri="{D42A27DB-BD31-4B8C-83A1-F6EECF244321}">
                <p14:modId xmlns:p14="http://schemas.microsoft.com/office/powerpoint/2010/main" val="2492219668"/>
              </p:ext>
            </p:extLst>
          </p:nvPr>
        </p:nvGraphicFramePr>
        <p:xfrm>
          <a:off x="6248322" y="3333482"/>
          <a:ext cx="5427985" cy="2156440"/>
        </p:xfrm>
        <a:graphic>
          <a:graphicData uri="http://schemas.openxmlformats.org/drawingml/2006/table">
            <a:tbl>
              <a:tblPr firstCol="1" bandRow="1">
                <a:tableStyleId>{073A0DAA-6AF3-43AB-8588-CEC1D06C72B9}</a:tableStyleId>
              </a:tblPr>
              <a:tblGrid>
                <a:gridCol w="2736441">
                  <a:extLst>
                    <a:ext uri="{9D8B030D-6E8A-4147-A177-3AD203B41FA5}">
                      <a16:colId xmlns:a16="http://schemas.microsoft.com/office/drawing/2014/main" val="3668977706"/>
                    </a:ext>
                  </a:extLst>
                </a:gridCol>
                <a:gridCol w="2691544">
                  <a:extLst>
                    <a:ext uri="{9D8B030D-6E8A-4147-A177-3AD203B41FA5}">
                      <a16:colId xmlns:a16="http://schemas.microsoft.com/office/drawing/2014/main" val="4221920334"/>
                    </a:ext>
                  </a:extLst>
                </a:gridCol>
              </a:tblGrid>
              <a:tr h="666740">
                <a:tc>
                  <a:txBody>
                    <a:bodyPr/>
                    <a:lstStyle/>
                    <a:p>
                      <a:r>
                        <a:rPr lang="en-US" sz="2400" dirty="0"/>
                        <a:t>Epochs Run</a:t>
                      </a:r>
                    </a:p>
                  </a:txBody>
                  <a:tcPr/>
                </a:tc>
                <a:tc>
                  <a:txBody>
                    <a:bodyPr/>
                    <a:lstStyle/>
                    <a:p>
                      <a:r>
                        <a:rPr lang="en-US" sz="2400" dirty="0"/>
                        <a:t>21</a:t>
                      </a:r>
                    </a:p>
                  </a:txBody>
                  <a:tcPr/>
                </a:tc>
                <a:extLst>
                  <a:ext uri="{0D108BD9-81ED-4DB2-BD59-A6C34878D82A}">
                    <a16:rowId xmlns:a16="http://schemas.microsoft.com/office/drawing/2014/main" val="361783712"/>
                  </a:ext>
                </a:extLst>
              </a:tr>
              <a:tr h="666740">
                <a:tc>
                  <a:txBody>
                    <a:bodyPr/>
                    <a:lstStyle/>
                    <a:p>
                      <a:r>
                        <a:rPr lang="en-US" sz="2400" dirty="0"/>
                        <a:t>Validation Accuracy</a:t>
                      </a:r>
                    </a:p>
                  </a:txBody>
                  <a:tcPr/>
                </a:tc>
                <a:tc>
                  <a:txBody>
                    <a:bodyPr/>
                    <a:lstStyle/>
                    <a:p>
                      <a:r>
                        <a:rPr lang="en-US" sz="2400" dirty="0"/>
                        <a:t>81%</a:t>
                      </a:r>
                    </a:p>
                  </a:txBody>
                  <a:tcPr/>
                </a:tc>
                <a:extLst>
                  <a:ext uri="{0D108BD9-81ED-4DB2-BD59-A6C34878D82A}">
                    <a16:rowId xmlns:a16="http://schemas.microsoft.com/office/drawing/2014/main" val="4051535526"/>
                  </a:ext>
                </a:extLst>
              </a:tr>
              <a:tr h="666740">
                <a:tc>
                  <a:txBody>
                    <a:bodyPr/>
                    <a:lstStyle/>
                    <a:p>
                      <a:r>
                        <a:rPr lang="en-US" sz="2400" dirty="0"/>
                        <a:t>Validation Loss</a:t>
                      </a:r>
                    </a:p>
                  </a:txBody>
                  <a:tcPr/>
                </a:tc>
                <a:tc>
                  <a:txBody>
                    <a:bodyPr/>
                    <a:lstStyle/>
                    <a:p>
                      <a:r>
                        <a:rPr lang="en-US" sz="2400" dirty="0"/>
                        <a:t>0.8571</a:t>
                      </a:r>
                    </a:p>
                  </a:txBody>
                  <a:tcPr/>
                </a:tc>
                <a:extLst>
                  <a:ext uri="{0D108BD9-81ED-4DB2-BD59-A6C34878D82A}">
                    <a16:rowId xmlns:a16="http://schemas.microsoft.com/office/drawing/2014/main" val="3862347924"/>
                  </a:ext>
                </a:extLst>
              </a:tr>
            </a:tbl>
          </a:graphicData>
        </a:graphic>
      </p:graphicFrame>
    </p:spTree>
    <p:extLst>
      <p:ext uri="{BB962C8B-B14F-4D97-AF65-F5344CB8AC3E}">
        <p14:creationId xmlns:p14="http://schemas.microsoft.com/office/powerpoint/2010/main" val="1107799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41A73-2787-792A-66E7-FD7713B7454F}"/>
              </a:ext>
            </a:extLst>
          </p:cNvPr>
          <p:cNvSpPr>
            <a:spLocks noGrp="1"/>
          </p:cNvSpPr>
          <p:nvPr>
            <p:ph type="title"/>
          </p:nvPr>
        </p:nvSpPr>
        <p:spPr>
          <a:xfrm>
            <a:off x="4603173" y="280865"/>
            <a:ext cx="7366570" cy="846549"/>
          </a:xfrm>
        </p:spPr>
        <p:txBody>
          <a:bodyPr vert="horz" lIns="91440" tIns="45720" rIns="91440" bIns="45720" rtlCol="0" anchor="b">
            <a:normAutofit/>
          </a:bodyPr>
          <a:lstStyle/>
          <a:p>
            <a:pPr algn="ctr"/>
            <a:r>
              <a:rPr lang="en-US" sz="4800" dirty="0"/>
              <a:t>Simple Model Evaluation</a:t>
            </a:r>
          </a:p>
        </p:txBody>
      </p:sp>
      <p:pic>
        <p:nvPicPr>
          <p:cNvPr id="7" name="Picture 6">
            <a:extLst>
              <a:ext uri="{FF2B5EF4-FFF2-40B4-BE49-F238E27FC236}">
                <a16:creationId xmlns:a16="http://schemas.microsoft.com/office/drawing/2014/main" id="{8DE5AC58-B7CD-53B8-68AF-CB6BDA7993DF}"/>
              </a:ext>
            </a:extLst>
          </p:cNvPr>
          <p:cNvPicPr>
            <a:picLocks noChangeAspect="1"/>
          </p:cNvPicPr>
          <p:nvPr/>
        </p:nvPicPr>
        <p:blipFill rotWithShape="1">
          <a:blip r:embed="rId3"/>
          <a:srcRect l="50973"/>
          <a:stretch/>
        </p:blipFill>
        <p:spPr>
          <a:xfrm>
            <a:off x="863716" y="3373076"/>
            <a:ext cx="3568007" cy="2565388"/>
          </a:xfrm>
          <a:prstGeom prst="rect">
            <a:avLst/>
          </a:prstGeom>
        </p:spPr>
      </p:pic>
      <p:pic>
        <p:nvPicPr>
          <p:cNvPr id="9" name="Picture 8">
            <a:extLst>
              <a:ext uri="{FF2B5EF4-FFF2-40B4-BE49-F238E27FC236}">
                <a16:creationId xmlns:a16="http://schemas.microsoft.com/office/drawing/2014/main" id="{646B2115-9D4F-A6BD-3704-E73E6E1CC55A}"/>
              </a:ext>
            </a:extLst>
          </p:cNvPr>
          <p:cNvPicPr>
            <a:picLocks noChangeAspect="1"/>
          </p:cNvPicPr>
          <p:nvPr/>
        </p:nvPicPr>
        <p:blipFill rotWithShape="1">
          <a:blip r:embed="rId3"/>
          <a:srcRect r="50974"/>
          <a:stretch/>
        </p:blipFill>
        <p:spPr>
          <a:xfrm>
            <a:off x="863717" y="613005"/>
            <a:ext cx="3568006" cy="2565388"/>
          </a:xfrm>
          <a:prstGeom prst="rect">
            <a:avLst/>
          </a:prstGeom>
        </p:spPr>
      </p:pic>
      <p:pic>
        <p:nvPicPr>
          <p:cNvPr id="10" name="Picture 9">
            <a:extLst>
              <a:ext uri="{FF2B5EF4-FFF2-40B4-BE49-F238E27FC236}">
                <a16:creationId xmlns:a16="http://schemas.microsoft.com/office/drawing/2014/main" id="{E5DD1C0E-4198-C8F7-A2EB-D90D01BB1487}"/>
              </a:ext>
            </a:extLst>
          </p:cNvPr>
          <p:cNvPicPr>
            <a:picLocks noChangeAspect="1"/>
          </p:cNvPicPr>
          <p:nvPr/>
        </p:nvPicPr>
        <p:blipFill rotWithShape="1">
          <a:blip r:embed="rId4"/>
          <a:srcRect l="33622" r="33026"/>
          <a:stretch/>
        </p:blipFill>
        <p:spPr>
          <a:xfrm>
            <a:off x="5100351" y="2732941"/>
            <a:ext cx="1991297" cy="2057400"/>
          </a:xfrm>
          <a:prstGeom prst="rect">
            <a:avLst/>
          </a:prstGeom>
        </p:spPr>
      </p:pic>
      <p:pic>
        <p:nvPicPr>
          <p:cNvPr id="12" name="Picture 11">
            <a:extLst>
              <a:ext uri="{FF2B5EF4-FFF2-40B4-BE49-F238E27FC236}">
                <a16:creationId xmlns:a16="http://schemas.microsoft.com/office/drawing/2014/main" id="{9D2B570D-A37A-4B6D-E8B9-DB2D3C7C576B}"/>
              </a:ext>
            </a:extLst>
          </p:cNvPr>
          <p:cNvPicPr>
            <a:picLocks noChangeAspect="1"/>
          </p:cNvPicPr>
          <p:nvPr/>
        </p:nvPicPr>
        <p:blipFill rotWithShape="1">
          <a:blip r:embed="rId5"/>
          <a:srcRect t="22322" r="83210"/>
          <a:stretch/>
        </p:blipFill>
        <p:spPr>
          <a:xfrm>
            <a:off x="6604029" y="3762385"/>
            <a:ext cx="2047009" cy="2055912"/>
          </a:xfrm>
          <a:prstGeom prst="rect">
            <a:avLst/>
          </a:prstGeom>
        </p:spPr>
      </p:pic>
      <p:pic>
        <p:nvPicPr>
          <p:cNvPr id="16" name="Picture 15">
            <a:extLst>
              <a:ext uri="{FF2B5EF4-FFF2-40B4-BE49-F238E27FC236}">
                <a16:creationId xmlns:a16="http://schemas.microsoft.com/office/drawing/2014/main" id="{6AAF7D79-45C8-F204-C4E0-BD4D82982A4D}"/>
              </a:ext>
            </a:extLst>
          </p:cNvPr>
          <p:cNvPicPr>
            <a:picLocks noChangeAspect="1"/>
          </p:cNvPicPr>
          <p:nvPr/>
        </p:nvPicPr>
        <p:blipFill rotWithShape="1">
          <a:blip r:embed="rId6"/>
          <a:srcRect r="67017"/>
          <a:stretch/>
        </p:blipFill>
        <p:spPr>
          <a:xfrm>
            <a:off x="8490350" y="1234549"/>
            <a:ext cx="1969246" cy="2057400"/>
          </a:xfrm>
          <a:prstGeom prst="rect">
            <a:avLst/>
          </a:prstGeom>
        </p:spPr>
      </p:pic>
      <p:pic>
        <p:nvPicPr>
          <p:cNvPr id="18" name="Picture 17">
            <a:extLst>
              <a:ext uri="{FF2B5EF4-FFF2-40B4-BE49-F238E27FC236}">
                <a16:creationId xmlns:a16="http://schemas.microsoft.com/office/drawing/2014/main" id="{E568CC0A-1F2D-2AF5-8B05-D02EE0A0BEFE}"/>
              </a:ext>
            </a:extLst>
          </p:cNvPr>
          <p:cNvPicPr>
            <a:picLocks noChangeAspect="1"/>
          </p:cNvPicPr>
          <p:nvPr/>
        </p:nvPicPr>
        <p:blipFill rotWithShape="1">
          <a:blip r:embed="rId7"/>
          <a:srcRect l="83210" t="22266"/>
          <a:stretch/>
        </p:blipFill>
        <p:spPr>
          <a:xfrm>
            <a:off x="9841799" y="2302738"/>
            <a:ext cx="2047009" cy="2057401"/>
          </a:xfrm>
          <a:prstGeom prst="rect">
            <a:avLst/>
          </a:prstGeom>
        </p:spPr>
      </p:pic>
    </p:spTree>
    <p:extLst>
      <p:ext uri="{BB962C8B-B14F-4D97-AF65-F5344CB8AC3E}">
        <p14:creationId xmlns:p14="http://schemas.microsoft.com/office/powerpoint/2010/main" val="1132963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941A73-2787-792A-66E7-FD7713B7454F}"/>
              </a:ext>
            </a:extLst>
          </p:cNvPr>
          <p:cNvSpPr>
            <a:spLocks noGrp="1"/>
          </p:cNvSpPr>
          <p:nvPr>
            <p:ph type="title"/>
          </p:nvPr>
        </p:nvSpPr>
        <p:spPr>
          <a:xfrm>
            <a:off x="849760" y="876302"/>
            <a:ext cx="10427840" cy="1086056"/>
          </a:xfrm>
        </p:spPr>
        <p:txBody>
          <a:bodyPr>
            <a:normAutofit/>
          </a:bodyPr>
          <a:lstStyle/>
          <a:p>
            <a:r>
              <a:rPr lang="en-US" dirty="0"/>
              <a:t>Simple Model Evaluation – Correct Birds</a:t>
            </a:r>
          </a:p>
        </p:txBody>
      </p:sp>
      <p:cxnSp>
        <p:nvCxnSpPr>
          <p:cNvPr id="32" name="Straight Connector 31">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DD785701-909F-A6F2-43FD-69FD8FAA0E22}"/>
              </a:ext>
            </a:extLst>
          </p:cNvPr>
          <p:cNvPicPr>
            <a:picLocks noChangeAspect="1"/>
          </p:cNvPicPr>
          <p:nvPr/>
        </p:nvPicPr>
        <p:blipFill rotWithShape="1">
          <a:blip r:embed="rId3"/>
          <a:srcRect l="40071" r="39726"/>
          <a:stretch/>
        </p:blipFill>
        <p:spPr>
          <a:xfrm>
            <a:off x="945387" y="2266560"/>
            <a:ext cx="2114735" cy="2347356"/>
          </a:xfrm>
          <a:prstGeom prst="rect">
            <a:avLst/>
          </a:prstGeom>
        </p:spPr>
      </p:pic>
      <p:pic>
        <p:nvPicPr>
          <p:cNvPr id="10" name="Picture 9">
            <a:extLst>
              <a:ext uri="{FF2B5EF4-FFF2-40B4-BE49-F238E27FC236}">
                <a16:creationId xmlns:a16="http://schemas.microsoft.com/office/drawing/2014/main" id="{9F04F24A-85CA-128B-C297-A749A8719DE6}"/>
              </a:ext>
            </a:extLst>
          </p:cNvPr>
          <p:cNvPicPr>
            <a:picLocks noChangeAspect="1"/>
          </p:cNvPicPr>
          <p:nvPr/>
        </p:nvPicPr>
        <p:blipFill rotWithShape="1">
          <a:blip r:embed="rId4"/>
          <a:srcRect l="40130" r="40130"/>
          <a:stretch/>
        </p:blipFill>
        <p:spPr>
          <a:xfrm>
            <a:off x="2374814" y="3842927"/>
            <a:ext cx="2242213" cy="2547075"/>
          </a:xfrm>
          <a:prstGeom prst="rect">
            <a:avLst/>
          </a:prstGeom>
        </p:spPr>
      </p:pic>
      <p:sp>
        <p:nvSpPr>
          <p:cNvPr id="18" name="TextBox 17">
            <a:extLst>
              <a:ext uri="{FF2B5EF4-FFF2-40B4-BE49-F238E27FC236}">
                <a16:creationId xmlns:a16="http://schemas.microsoft.com/office/drawing/2014/main" id="{3F0C80C6-F0EA-4408-1C11-BD4ED53DFBB3}"/>
              </a:ext>
            </a:extLst>
          </p:cNvPr>
          <p:cNvSpPr txBox="1"/>
          <p:nvPr/>
        </p:nvSpPr>
        <p:spPr>
          <a:xfrm>
            <a:off x="5722163" y="2754152"/>
            <a:ext cx="4657282" cy="1032975"/>
          </a:xfrm>
          <a:prstGeom prst="rect">
            <a:avLst/>
          </a:prstGeom>
          <a:noFill/>
        </p:spPr>
        <p:txBody>
          <a:bodyPr wrap="square" rtlCol="0">
            <a:spAutoFit/>
          </a:bodyPr>
          <a:lstStyle/>
          <a:p>
            <a:pPr marL="202883"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Good Classification</a:t>
            </a:r>
          </a:p>
          <a:p>
            <a:pPr marL="527495" lvl="1"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Large, colorful patches</a:t>
            </a:r>
          </a:p>
          <a:p>
            <a:pPr marL="527495" lvl="1"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Unique characteristics (Quail’s Crest)</a:t>
            </a:r>
          </a:p>
        </p:txBody>
      </p:sp>
      <p:sp>
        <p:nvSpPr>
          <p:cNvPr id="22" name="TextBox 21">
            <a:extLst>
              <a:ext uri="{FF2B5EF4-FFF2-40B4-BE49-F238E27FC236}">
                <a16:creationId xmlns:a16="http://schemas.microsoft.com/office/drawing/2014/main" id="{158DC34F-0BBB-E3B6-7C45-69297F5CCFE8}"/>
              </a:ext>
            </a:extLst>
          </p:cNvPr>
          <p:cNvSpPr txBox="1"/>
          <p:nvPr/>
        </p:nvSpPr>
        <p:spPr>
          <a:xfrm>
            <a:off x="5722163" y="4376838"/>
            <a:ext cx="4657282" cy="1479251"/>
          </a:xfrm>
          <a:prstGeom prst="rect">
            <a:avLst/>
          </a:prstGeom>
          <a:noFill/>
        </p:spPr>
        <p:txBody>
          <a:bodyPr wrap="square" rtlCol="0">
            <a:spAutoFit/>
          </a:bodyPr>
          <a:lstStyle/>
          <a:p>
            <a:pPr marL="202883"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Bad Classification</a:t>
            </a:r>
          </a:p>
          <a:p>
            <a:pPr marL="527495" lvl="1"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Muted/blended Colors</a:t>
            </a:r>
          </a:p>
          <a:p>
            <a:pPr marL="527495" lvl="1" indent="-202883" defTabSz="649224">
              <a:spcAft>
                <a:spcPts val="600"/>
              </a:spcAft>
              <a:buFont typeface="Arial" panose="020B0604020202020204" pitchFamily="34" charset="0"/>
              <a:buChar char="•"/>
            </a:pPr>
            <a:r>
              <a:rPr lang="en-US" sz="1704" kern="1200" dirty="0">
                <a:solidFill>
                  <a:schemeClr val="tx1"/>
                </a:solidFill>
                <a:latin typeface="+mn-lt"/>
                <a:ea typeface="+mn-ea"/>
                <a:cs typeface="+mn-cs"/>
              </a:rPr>
              <a:t>Color Variance</a:t>
            </a:r>
          </a:p>
          <a:p>
            <a:pPr marL="742950" lvl="1" indent="-285750">
              <a:spcAft>
                <a:spcPts val="600"/>
              </a:spcAft>
              <a:buFont typeface="Arial" panose="020B0604020202020204" pitchFamily="34" charset="0"/>
              <a:buChar char="•"/>
            </a:pPr>
            <a:endParaRPr lang="en-US" sz="2400" dirty="0"/>
          </a:p>
        </p:txBody>
      </p:sp>
    </p:spTree>
    <p:extLst>
      <p:ext uri="{BB962C8B-B14F-4D97-AF65-F5344CB8AC3E}">
        <p14:creationId xmlns:p14="http://schemas.microsoft.com/office/powerpoint/2010/main" val="2435564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887E3F-529F-7E21-0F5E-3430F082D706}"/>
              </a:ext>
            </a:extLst>
          </p:cNvPr>
          <p:cNvSpPr>
            <a:spLocks noGrp="1"/>
          </p:cNvSpPr>
          <p:nvPr>
            <p:ph type="title"/>
          </p:nvPr>
        </p:nvSpPr>
        <p:spPr>
          <a:xfrm>
            <a:off x="6722707" y="895440"/>
            <a:ext cx="4554894" cy="2166415"/>
          </a:xfrm>
        </p:spPr>
        <p:txBody>
          <a:bodyPr>
            <a:normAutofit/>
          </a:bodyPr>
          <a:lstStyle/>
          <a:p>
            <a:r>
              <a:rPr lang="en-US"/>
              <a:t>Proposed Improvements</a:t>
            </a:r>
          </a:p>
        </p:txBody>
      </p:sp>
      <p:pic>
        <p:nvPicPr>
          <p:cNvPr id="6" name="Picture 5">
            <a:extLst>
              <a:ext uri="{FF2B5EF4-FFF2-40B4-BE49-F238E27FC236}">
                <a16:creationId xmlns:a16="http://schemas.microsoft.com/office/drawing/2014/main" id="{3BC46867-FF65-955C-E2F0-EA5E803EFC7D}"/>
              </a:ext>
            </a:extLst>
          </p:cNvPr>
          <p:cNvPicPr>
            <a:picLocks noChangeAspect="1"/>
          </p:cNvPicPr>
          <p:nvPr/>
        </p:nvPicPr>
        <p:blipFill rotWithShape="1">
          <a:blip r:embed="rId3"/>
          <a:srcRect l="24014" t="25713" r="42268" b="17198"/>
          <a:stretch/>
        </p:blipFill>
        <p:spPr>
          <a:xfrm>
            <a:off x="952500" y="876502"/>
            <a:ext cx="5143499" cy="5181625"/>
          </a:xfrm>
          <a:prstGeom prst="rect">
            <a:avLst/>
          </a:prstGeom>
        </p:spPr>
      </p:pic>
      <p:cxnSp>
        <p:nvCxnSpPr>
          <p:cNvPr id="16" name="Straight Connector 15">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56765" y="3429000"/>
            <a:ext cx="0" cy="2629328"/>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0531EE7-6439-BA82-06D8-958BA16154E2}"/>
              </a:ext>
            </a:extLst>
          </p:cNvPr>
          <p:cNvSpPr>
            <a:spLocks noGrp="1"/>
          </p:cNvSpPr>
          <p:nvPr>
            <p:ph idx="1"/>
          </p:nvPr>
        </p:nvSpPr>
        <p:spPr>
          <a:xfrm>
            <a:off x="7523105" y="3429000"/>
            <a:ext cx="3754495" cy="2710139"/>
          </a:xfrm>
        </p:spPr>
        <p:txBody>
          <a:bodyPr anchor="b">
            <a:normAutofit/>
          </a:bodyPr>
          <a:lstStyle/>
          <a:p>
            <a:pPr>
              <a:lnSpc>
                <a:spcPct val="110000"/>
              </a:lnSpc>
            </a:pPr>
            <a:r>
              <a:rPr lang="en-US" dirty="0"/>
              <a:t>Increase Model Complexity</a:t>
            </a:r>
          </a:p>
          <a:p>
            <a:pPr marL="0" indent="0">
              <a:lnSpc>
                <a:spcPct val="110000"/>
              </a:lnSpc>
              <a:buNone/>
            </a:pPr>
            <a:endParaRPr lang="en-US" dirty="0"/>
          </a:p>
          <a:p>
            <a:pPr marL="560070" lvl="1" indent="-285750">
              <a:lnSpc>
                <a:spcPct val="110000"/>
              </a:lnSpc>
              <a:buFont typeface="Arial" panose="020B0604020202020204" pitchFamily="34" charset="0"/>
              <a:buChar char="•"/>
            </a:pPr>
            <a:r>
              <a:rPr lang="en-US" i="0" dirty="0"/>
              <a:t>Add more CNN layers to differentiate features more</a:t>
            </a:r>
          </a:p>
          <a:p>
            <a:pPr lvl="1">
              <a:lnSpc>
                <a:spcPct val="110000"/>
              </a:lnSpc>
            </a:pPr>
            <a:endParaRPr lang="en-US" i="0" dirty="0"/>
          </a:p>
          <a:p>
            <a:pPr marL="560070" lvl="1" indent="-285750">
              <a:lnSpc>
                <a:spcPct val="110000"/>
              </a:lnSpc>
              <a:buFont typeface="Arial" panose="020B0604020202020204" pitchFamily="34" charset="0"/>
              <a:buChar char="•"/>
            </a:pPr>
            <a:r>
              <a:rPr lang="en-US" i="0" dirty="0"/>
              <a:t>Included MaxPooling to support model invariance</a:t>
            </a:r>
          </a:p>
        </p:txBody>
      </p:sp>
    </p:spTree>
    <p:extLst>
      <p:ext uri="{BB962C8B-B14F-4D97-AF65-F5344CB8AC3E}">
        <p14:creationId xmlns:p14="http://schemas.microsoft.com/office/powerpoint/2010/main" val="1875243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0BA761B-DE6B-4078-B4C9-0FFE37D238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6E22F7-9E94-109B-A517-7E0520F3FC86}"/>
              </a:ext>
            </a:extLst>
          </p:cNvPr>
          <p:cNvSpPr>
            <a:spLocks noGrp="1"/>
          </p:cNvSpPr>
          <p:nvPr>
            <p:ph type="title"/>
          </p:nvPr>
        </p:nvSpPr>
        <p:spPr>
          <a:xfrm>
            <a:off x="849760" y="865912"/>
            <a:ext cx="10427840" cy="1086056"/>
          </a:xfrm>
        </p:spPr>
        <p:txBody>
          <a:bodyPr>
            <a:normAutofit/>
          </a:bodyPr>
          <a:lstStyle/>
          <a:p>
            <a:r>
              <a:rPr lang="en-US" dirty="0"/>
              <a:t>Complex Model Evaluation</a:t>
            </a:r>
          </a:p>
        </p:txBody>
      </p:sp>
      <p:cxnSp>
        <p:nvCxnSpPr>
          <p:cNvPr id="19" name="Straight Connector 18">
            <a:extLst>
              <a:ext uri="{FF2B5EF4-FFF2-40B4-BE49-F238E27FC236}">
                <a16:creationId xmlns:a16="http://schemas.microsoft.com/office/drawing/2014/main" id="{05C630D5-1ADF-4994-883A-6501F0DFCF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52500" y="2053613"/>
            <a:ext cx="10325100"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29B1A63-51AA-22FA-0E4E-39373F2EA149}"/>
              </a:ext>
            </a:extLst>
          </p:cNvPr>
          <p:cNvPicPr>
            <a:picLocks noChangeAspect="1"/>
          </p:cNvPicPr>
          <p:nvPr/>
        </p:nvPicPr>
        <p:blipFill rotWithShape="1">
          <a:blip r:embed="rId3"/>
          <a:srcRect l="51442"/>
          <a:stretch/>
        </p:blipFill>
        <p:spPr>
          <a:xfrm>
            <a:off x="6470710" y="2536723"/>
            <a:ext cx="3016092" cy="2177981"/>
          </a:xfrm>
          <a:prstGeom prst="rect">
            <a:avLst/>
          </a:prstGeom>
        </p:spPr>
      </p:pic>
      <p:pic>
        <p:nvPicPr>
          <p:cNvPr id="7" name="Picture 6">
            <a:extLst>
              <a:ext uri="{FF2B5EF4-FFF2-40B4-BE49-F238E27FC236}">
                <a16:creationId xmlns:a16="http://schemas.microsoft.com/office/drawing/2014/main" id="{39700AB3-A23D-5BF5-9DCE-11DD36B05E7B}"/>
              </a:ext>
            </a:extLst>
          </p:cNvPr>
          <p:cNvPicPr>
            <a:picLocks noChangeAspect="1"/>
          </p:cNvPicPr>
          <p:nvPr/>
        </p:nvPicPr>
        <p:blipFill rotWithShape="1">
          <a:blip r:embed="rId3"/>
          <a:srcRect r="51066"/>
          <a:stretch/>
        </p:blipFill>
        <p:spPr>
          <a:xfrm>
            <a:off x="7685995" y="3950244"/>
            <a:ext cx="3039533" cy="2178038"/>
          </a:xfrm>
          <a:prstGeom prst="rect">
            <a:avLst/>
          </a:prstGeom>
        </p:spPr>
      </p:pic>
      <p:sp>
        <p:nvSpPr>
          <p:cNvPr id="8" name="Content Placeholder 2">
            <a:extLst>
              <a:ext uri="{FF2B5EF4-FFF2-40B4-BE49-F238E27FC236}">
                <a16:creationId xmlns:a16="http://schemas.microsoft.com/office/drawing/2014/main" id="{C3139373-6C33-9BA0-4629-CD3E05CEA52D}"/>
              </a:ext>
            </a:extLst>
          </p:cNvPr>
          <p:cNvSpPr txBox="1">
            <a:spLocks/>
          </p:cNvSpPr>
          <p:nvPr/>
        </p:nvSpPr>
        <p:spPr>
          <a:xfrm>
            <a:off x="858217" y="2052411"/>
            <a:ext cx="4530877" cy="149420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77240">
              <a:spcBef>
                <a:spcPts val="850"/>
              </a:spcBef>
              <a:buNone/>
            </a:pPr>
            <a:r>
              <a:rPr lang="en-US" sz="1700" b="1" kern="1200" dirty="0">
                <a:solidFill>
                  <a:schemeClr val="tx2"/>
                </a:solidFill>
                <a:latin typeface="+mn-lt"/>
                <a:ea typeface="+mn-ea"/>
                <a:cs typeface="+mn-cs"/>
              </a:rPr>
              <a:t>Improvements</a:t>
            </a:r>
          </a:p>
          <a:p>
            <a:pPr marL="194310" indent="-194310" defTabSz="777240">
              <a:spcBef>
                <a:spcPts val="850"/>
              </a:spcBef>
            </a:pPr>
            <a:r>
              <a:rPr lang="en-US" sz="1700" kern="1200" dirty="0">
                <a:solidFill>
                  <a:schemeClr val="tx2"/>
                </a:solidFill>
                <a:latin typeface="+mn-lt"/>
                <a:ea typeface="+mn-ea"/>
                <a:cs typeface="+mn-cs"/>
              </a:rPr>
              <a:t>More species 100% correctly classified</a:t>
            </a:r>
          </a:p>
          <a:p>
            <a:pPr marL="194310" indent="-194310" defTabSz="777240">
              <a:spcBef>
                <a:spcPts val="850"/>
              </a:spcBef>
            </a:pPr>
            <a:r>
              <a:rPr lang="en-US" sz="1700" dirty="0"/>
              <a:t>Some classes improved their predictions</a:t>
            </a:r>
            <a:endParaRPr lang="en-US" dirty="0"/>
          </a:p>
        </p:txBody>
      </p:sp>
      <p:sp>
        <p:nvSpPr>
          <p:cNvPr id="9" name="Content Placeholder 2">
            <a:extLst>
              <a:ext uri="{FF2B5EF4-FFF2-40B4-BE49-F238E27FC236}">
                <a16:creationId xmlns:a16="http://schemas.microsoft.com/office/drawing/2014/main" id="{8A46319B-C50A-1511-D03C-6A2FD23B97AE}"/>
              </a:ext>
            </a:extLst>
          </p:cNvPr>
          <p:cNvSpPr txBox="1">
            <a:spLocks/>
          </p:cNvSpPr>
          <p:nvPr/>
        </p:nvSpPr>
        <p:spPr>
          <a:xfrm>
            <a:off x="858217" y="3459845"/>
            <a:ext cx="4570145" cy="149420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77240">
              <a:spcBef>
                <a:spcPts val="850"/>
              </a:spcBef>
              <a:buNone/>
            </a:pPr>
            <a:r>
              <a:rPr lang="en-US" sz="1700" b="1" kern="1200" dirty="0">
                <a:solidFill>
                  <a:schemeClr val="tx2"/>
                </a:solidFill>
                <a:latin typeface="+mn-lt"/>
                <a:ea typeface="+mn-ea"/>
                <a:cs typeface="+mn-cs"/>
              </a:rPr>
              <a:t>Challenges</a:t>
            </a:r>
            <a:endParaRPr lang="en-US" sz="1700" kern="1200" dirty="0">
              <a:solidFill>
                <a:schemeClr val="tx2"/>
              </a:solidFill>
              <a:latin typeface="+mn-lt"/>
              <a:ea typeface="+mn-ea"/>
              <a:cs typeface="+mn-cs"/>
            </a:endParaRPr>
          </a:p>
          <a:p>
            <a:pPr marL="194310" indent="-194310" defTabSz="777240">
              <a:spcBef>
                <a:spcPts val="850"/>
              </a:spcBef>
            </a:pPr>
            <a:r>
              <a:rPr lang="en-US" sz="1700" kern="1200" dirty="0">
                <a:solidFill>
                  <a:schemeClr val="tx2"/>
                </a:solidFill>
                <a:latin typeface="+mn-lt"/>
                <a:ea typeface="+mn-ea"/>
                <a:cs typeface="+mn-cs"/>
              </a:rPr>
              <a:t>Significant decrease in some species</a:t>
            </a:r>
          </a:p>
          <a:p>
            <a:pPr marL="194310" indent="-194310" defTabSz="777240">
              <a:spcBef>
                <a:spcPts val="850"/>
              </a:spcBef>
            </a:pPr>
            <a:r>
              <a:rPr lang="en-US" sz="1700" kern="1200" dirty="0">
                <a:solidFill>
                  <a:schemeClr val="tx2"/>
                </a:solidFill>
                <a:latin typeface="+mn-lt"/>
                <a:ea typeface="+mn-ea"/>
                <a:cs typeface="+mn-cs"/>
              </a:rPr>
              <a:t>Model overfitting</a:t>
            </a:r>
            <a:endParaRPr lang="en-US" dirty="0"/>
          </a:p>
        </p:txBody>
      </p:sp>
      <p:sp>
        <p:nvSpPr>
          <p:cNvPr id="12" name="Content Placeholder 2">
            <a:extLst>
              <a:ext uri="{FF2B5EF4-FFF2-40B4-BE49-F238E27FC236}">
                <a16:creationId xmlns:a16="http://schemas.microsoft.com/office/drawing/2014/main" id="{1A069DF1-07C4-4439-43F8-3211749C9FFA}"/>
              </a:ext>
            </a:extLst>
          </p:cNvPr>
          <p:cNvSpPr txBox="1">
            <a:spLocks/>
          </p:cNvSpPr>
          <p:nvPr/>
        </p:nvSpPr>
        <p:spPr>
          <a:xfrm>
            <a:off x="858217" y="4961726"/>
            <a:ext cx="4530877" cy="164169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77240">
              <a:spcBef>
                <a:spcPts val="850"/>
              </a:spcBef>
              <a:buNone/>
            </a:pPr>
            <a:r>
              <a:rPr lang="en-US" sz="1700" b="1" kern="1200" dirty="0">
                <a:solidFill>
                  <a:schemeClr val="tx2"/>
                </a:solidFill>
                <a:latin typeface="+mn-lt"/>
                <a:ea typeface="+mn-ea"/>
                <a:cs typeface="+mn-cs"/>
              </a:rPr>
              <a:t>Validating Assumptions</a:t>
            </a:r>
          </a:p>
          <a:p>
            <a:pPr marL="194310" indent="-194310" defTabSz="777240">
              <a:spcBef>
                <a:spcPts val="850"/>
              </a:spcBef>
            </a:pPr>
            <a:r>
              <a:rPr lang="en-US" sz="1700" kern="1200" dirty="0">
                <a:solidFill>
                  <a:schemeClr val="tx2"/>
                </a:solidFill>
                <a:latin typeface="+mn-lt"/>
                <a:ea typeface="+mn-ea"/>
                <a:cs typeface="+mn-cs"/>
              </a:rPr>
              <a:t>Distinctive features still taking precedent</a:t>
            </a:r>
          </a:p>
          <a:p>
            <a:pPr marL="194310" indent="-194310" defTabSz="777240">
              <a:spcBef>
                <a:spcPts val="850"/>
              </a:spcBef>
            </a:pPr>
            <a:r>
              <a:rPr lang="en-US" sz="1700" dirty="0"/>
              <a:t>Grayscale model resulted in significant drop in accuracy</a:t>
            </a:r>
            <a:endParaRPr lang="en-US" sz="1500" dirty="0"/>
          </a:p>
        </p:txBody>
      </p:sp>
    </p:spTree>
    <p:extLst>
      <p:ext uri="{BB962C8B-B14F-4D97-AF65-F5344CB8AC3E}">
        <p14:creationId xmlns:p14="http://schemas.microsoft.com/office/powerpoint/2010/main" val="539945419"/>
      </p:ext>
    </p:extLst>
  </p:cSld>
  <p:clrMapOvr>
    <a:masterClrMapping/>
  </p:clrMapOvr>
</p:sld>
</file>

<file path=ppt/theme/theme1.xml><?xml version="1.0" encoding="utf-8"?>
<a:theme xmlns:a="http://schemas.openxmlformats.org/drawingml/2006/main" name="VaultVTI">
  <a:themeElements>
    <a:clrScheme name="AnalogousFromLightSeedRightStep">
      <a:dk1>
        <a:srgbClr val="000000"/>
      </a:dk1>
      <a:lt1>
        <a:srgbClr val="FFFFFF"/>
      </a:lt1>
      <a:dk2>
        <a:srgbClr val="3B3222"/>
      </a:dk2>
      <a:lt2>
        <a:srgbClr val="E8E2E4"/>
      </a:lt2>
      <a:accent1>
        <a:srgbClr val="81AA9C"/>
      </a:accent1>
      <a:accent2>
        <a:srgbClr val="75A8AC"/>
      </a:accent2>
      <a:accent3>
        <a:srgbClr val="88A4BF"/>
      </a:accent3>
      <a:accent4>
        <a:srgbClr val="7F85BA"/>
      </a:accent4>
      <a:accent5>
        <a:srgbClr val="A596C6"/>
      </a:accent5>
      <a:accent6>
        <a:srgbClr val="AA7FBA"/>
      </a:accent6>
      <a:hlink>
        <a:srgbClr val="AE6981"/>
      </a:hlink>
      <a:folHlink>
        <a:srgbClr val="7F7F7F"/>
      </a:folHlink>
    </a:clrScheme>
    <a:fontScheme name="Custom 5">
      <a:majorFont>
        <a:latin typeface="Georgia Pro Light"/>
        <a:ea typeface=""/>
        <a:cs typeface=""/>
      </a:majorFont>
      <a:minorFont>
        <a:latin typeface="Georgi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ultVTI" id="{144E1EB0-F9F9-4F8D-8264-A2820BA0C47A}" vid="{3A992A48-7697-4A22-A884-B4A11E6218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2628</TotalTime>
  <Words>1774</Words>
  <Application>Microsoft Office PowerPoint</Application>
  <PresentationFormat>Widescreen</PresentationFormat>
  <Paragraphs>162</Paragraphs>
  <Slides>13</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Georgia Pro Light</vt:lpstr>
      <vt:lpstr>VaultVTI</vt:lpstr>
      <vt:lpstr>Classifying Bird Species With Image Recognition</vt:lpstr>
      <vt:lpstr>Problem Description</vt:lpstr>
      <vt:lpstr>Dataset</vt:lpstr>
      <vt:lpstr>Base Model Performance</vt:lpstr>
      <vt:lpstr>Simple Model Performance</vt:lpstr>
      <vt:lpstr>Simple Model Evaluation</vt:lpstr>
      <vt:lpstr>Simple Model Evaluation – Correct Birds</vt:lpstr>
      <vt:lpstr>Proposed Improvements</vt:lpstr>
      <vt:lpstr>Complex Model Evaluation</vt:lpstr>
      <vt:lpstr>Progressive Resizing</vt:lpstr>
      <vt:lpstr>Progressive Model Evaluation</vt:lpstr>
      <vt:lpstr>Additional Images</vt:lpstr>
      <vt:lpstr>Final Test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Classifying Bird Species With Image Recognition</dc:title>
  <dc:creator>Sean McManus</dc:creator>
  <cp:lastModifiedBy>Brendon Bottle</cp:lastModifiedBy>
  <cp:revision>19</cp:revision>
  <dcterms:created xsi:type="dcterms:W3CDTF">2024-03-06T23:48:54Z</dcterms:created>
  <dcterms:modified xsi:type="dcterms:W3CDTF">2024-03-13T03:24:22Z</dcterms:modified>
</cp:coreProperties>
</file>

<file path=docProps/thumbnail.jpeg>
</file>